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60" r:id="rId3"/>
    <p:sldId id="259" r:id="rId4"/>
    <p:sldId id="294" r:id="rId5"/>
    <p:sldId id="265" r:id="rId6"/>
    <p:sldId id="277" r:id="rId7"/>
    <p:sldId id="268" r:id="rId8"/>
    <p:sldId id="332" r:id="rId9"/>
    <p:sldId id="301" r:id="rId10"/>
    <p:sldId id="328" r:id="rId11"/>
    <p:sldId id="258" r:id="rId12"/>
    <p:sldId id="264" r:id="rId13"/>
    <p:sldId id="311" r:id="rId14"/>
    <p:sldId id="315" r:id="rId15"/>
    <p:sldId id="313" r:id="rId16"/>
    <p:sldId id="317" r:id="rId17"/>
    <p:sldId id="310" r:id="rId18"/>
    <p:sldId id="337" r:id="rId19"/>
    <p:sldId id="312" r:id="rId20"/>
    <p:sldId id="327" r:id="rId21"/>
    <p:sldId id="302" r:id="rId22"/>
    <p:sldId id="299" r:id="rId23"/>
    <p:sldId id="269" r:id="rId24"/>
    <p:sldId id="267" r:id="rId25"/>
    <p:sldId id="271" r:id="rId26"/>
    <p:sldId id="272" r:id="rId27"/>
    <p:sldId id="274" r:id="rId28"/>
    <p:sldId id="309" r:id="rId29"/>
    <p:sldId id="296" r:id="rId30"/>
    <p:sldId id="287" r:id="rId31"/>
    <p:sldId id="286" r:id="rId32"/>
    <p:sldId id="334" r:id="rId33"/>
    <p:sldId id="288" r:id="rId34"/>
    <p:sldId id="285" r:id="rId35"/>
    <p:sldId id="281" r:id="rId36"/>
    <p:sldId id="284" r:id="rId37"/>
    <p:sldId id="289" r:id="rId38"/>
    <p:sldId id="339" r:id="rId39"/>
    <p:sldId id="340" r:id="rId40"/>
    <p:sldId id="303" r:id="rId41"/>
    <p:sldId id="320" r:id="rId42"/>
    <p:sldId id="335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46"/>
    <a:srgbClr val="FE4EE8"/>
    <a:srgbClr val="A03291"/>
    <a:srgbClr val="07320A"/>
    <a:srgbClr val="12881B"/>
    <a:srgbClr val="FFF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/>
    <p:restoredTop sz="95833"/>
  </p:normalViewPr>
  <p:slideViewPr>
    <p:cSldViewPr snapToGrid="0" snapToObjects="1">
      <p:cViewPr>
        <p:scale>
          <a:sx n="111" d="100"/>
          <a:sy n="111" d="100"/>
        </p:scale>
        <p:origin x="55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23/02/2018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Fumitaka OGINO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D498-5E6B-4348-BDA6-86C7BEB99F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7170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mtClean="0"/>
              <a:t>23/02/2018</a:t>
            </a:r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Fumitaka OGINO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27C90-8C2E-2B4C-B0E2-79FB0B90B06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33463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23/02/2018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Fumitaka OGINO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86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23/02/2018</a:t>
            </a:r>
            <a:endParaRPr lang="fr-FR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Fumitaka OGINO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86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23/02/2018</a:t>
            </a:r>
            <a:endParaRPr lang="fr-FR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Fumitaka OGINO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99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E100-C238-3946-AA0F-AEAADCDC52AE}" type="datetime1">
              <a:rPr lang="fr-FR" smtClean="0"/>
              <a:t>07/03/2018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969C-599B-B94F-9BB3-158CE5E4D2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67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2926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L’Europe et la France vues du Japon</a:t>
            </a:r>
            <a:br>
              <a:rPr lang="fr-FR" b="1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5300" dirty="0" err="1" smtClean="0">
                <a:latin typeface="+mn-lt"/>
              </a:rPr>
              <a:t>Fumitaka</a:t>
            </a:r>
            <a:r>
              <a:rPr lang="fr-FR" sz="5300" dirty="0" smtClean="0">
                <a:latin typeface="+mn-lt"/>
              </a:rPr>
              <a:t> OGINO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400" dirty="0" smtClean="0"/>
              <a:t>Université Normale de Tokyo</a:t>
            </a:r>
            <a:br>
              <a:rPr lang="fr-FR" sz="4400" dirty="0" smtClean="0"/>
            </a:br>
            <a:r>
              <a:rPr lang="fr-FR" sz="4400" dirty="0" smtClean="0"/>
              <a:t>(Tokyo </a:t>
            </a:r>
            <a:r>
              <a:rPr lang="fr-FR" sz="4400" dirty="0" err="1" smtClean="0"/>
              <a:t>Gakugei</a:t>
            </a:r>
            <a:r>
              <a:rPr lang="fr-FR" sz="4400" dirty="0" smtClean="0"/>
              <a:t> </a:t>
            </a:r>
            <a:r>
              <a:rPr lang="fr-FR" sz="4400" dirty="0" err="1" smtClean="0"/>
              <a:t>Daigaku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4292600"/>
            <a:ext cx="12293600" cy="26543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UFE Japon </a:t>
            </a:r>
            <a:r>
              <a:rPr lang="mr-IN" dirty="0" smtClean="0"/>
              <a:t>–</a:t>
            </a:r>
            <a:r>
              <a:rPr lang="fr-FR" dirty="0" smtClean="0"/>
              <a:t> 5 Mars 2018 </a:t>
            </a:r>
            <a:r>
              <a:rPr lang="mr-IN" dirty="0" smtClean="0"/>
              <a:t>–</a:t>
            </a:r>
            <a:r>
              <a:rPr lang="fr-FR" dirty="0" smtClean="0"/>
              <a:t> Institut Français de Tokyo</a:t>
            </a:r>
            <a:endParaRPr lang="fr-F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941168"/>
            <a:ext cx="197329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1125"/>
          </a:xfrm>
        </p:spPr>
        <p:txBody>
          <a:bodyPr>
            <a:normAutofit/>
          </a:bodyPr>
          <a:lstStyle/>
          <a:p>
            <a:r>
              <a:rPr kumimoji="1" lang="fr-CA" altLang="ja-JP" sz="5400" dirty="0" smtClean="0"/>
              <a:t>    Les structures familiales comme</a:t>
            </a:r>
            <a:br>
              <a:rPr kumimoji="1" lang="fr-CA" altLang="ja-JP" sz="5400" dirty="0" smtClean="0"/>
            </a:br>
            <a:r>
              <a:rPr lang="fr-CA" altLang="ja-JP" sz="5400" dirty="0"/>
              <a:t> </a:t>
            </a:r>
            <a:r>
              <a:rPr lang="fr-CA" altLang="ja-JP" sz="5400" dirty="0" smtClean="0"/>
              <a:t>                </a:t>
            </a:r>
            <a:r>
              <a:rPr kumimoji="1" lang="fr-CA" altLang="ja-JP" sz="5400" dirty="0" smtClean="0"/>
              <a:t> modèle explicatif</a:t>
            </a:r>
            <a:endParaRPr kumimoji="1" lang="ja-JP" altLang="en-US" sz="54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0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829674" y="1"/>
            <a:ext cx="3362325" cy="6857999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Structures familiales: </a:t>
            </a:r>
            <a:br>
              <a:rPr lang="fr-FR" sz="2800" b="1" dirty="0" smtClean="0"/>
            </a:br>
            <a:r>
              <a:rPr lang="fr-FR" sz="2800" b="1" dirty="0" smtClean="0"/>
              <a:t>1) </a:t>
            </a:r>
            <a:r>
              <a:rPr lang="fr-FR" sz="2800" b="1" dirty="0" smtClean="0">
                <a:solidFill>
                  <a:srgbClr val="C00000"/>
                </a:solidFill>
              </a:rPr>
              <a:t>communautaire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2) </a:t>
            </a:r>
            <a:r>
              <a:rPr lang="fr-FR" sz="2800" b="1" dirty="0" smtClean="0">
                <a:solidFill>
                  <a:srgbClr val="12881B"/>
                </a:solidFill>
              </a:rPr>
              <a:t>souche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3) </a:t>
            </a:r>
            <a:r>
              <a:rPr lang="fr-FR" sz="2800" b="1" dirty="0" smtClean="0">
                <a:solidFill>
                  <a:srgbClr val="00B0F0"/>
                </a:solidFill>
              </a:rPr>
              <a:t>nucléaire égalitaire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4) </a:t>
            </a:r>
            <a:r>
              <a:rPr lang="fr-FR" sz="2800" b="1" dirty="0" smtClean="0">
                <a:solidFill>
                  <a:srgbClr val="92D050"/>
                </a:solidFill>
              </a:rPr>
              <a:t>nucléaire absolue</a:t>
            </a:r>
            <a:endParaRPr lang="fr-FR" sz="2800" b="1" dirty="0">
              <a:solidFill>
                <a:srgbClr val="92D050"/>
              </a:solidFill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7"/>
            <a:ext cx="8610600" cy="685800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400" y="-548640"/>
            <a:ext cx="12937177" cy="804672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6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/>
            <a:r>
              <a:rPr kumimoji="1" lang="fr-CA" altLang="ja-JP" sz="4800" dirty="0" smtClean="0">
                <a:solidFill>
                  <a:srgbClr val="FFFF00"/>
                </a:solidFill>
              </a:rPr>
              <a:t>Les comportements </a:t>
            </a:r>
            <a:r>
              <a:rPr kumimoji="1" lang="fr-CA" altLang="ja-JP" sz="4800" dirty="0">
                <a:solidFill>
                  <a:srgbClr val="FFFF00"/>
                </a:solidFill>
              </a:rPr>
              <a:t>électoraux </a:t>
            </a:r>
            <a:r>
              <a:rPr kumimoji="1" lang="fr-CA" altLang="ja-JP" sz="4800" dirty="0" smtClean="0">
                <a:solidFill>
                  <a:srgbClr val="FFFF00"/>
                </a:solidFill>
              </a:rPr>
              <a:t>sont étroitement  liés aux types de structure familiale</a:t>
            </a:r>
            <a:endParaRPr kumimoji="1" lang="ja-JP" altLang="en-US" sz="48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6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14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8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08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" name="図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8" y="-12700"/>
            <a:ext cx="9682163" cy="68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15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4097" name="図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14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41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16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193" name="図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69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126080" y="-850900"/>
            <a:ext cx="1229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196" name="図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0"/>
            <a:ext cx="492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126080" y="8724900"/>
            <a:ext cx="122971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39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336464" y="921543"/>
            <a:ext cx="4855536" cy="5014913"/>
          </a:xfrm>
        </p:spPr>
        <p:txBody>
          <a:bodyPr/>
          <a:lstStyle/>
          <a:p>
            <a:r>
              <a:rPr lang="fr-CA" altLang="ja-JP" sz="4000" dirty="0"/>
              <a:t>Référendum </a:t>
            </a:r>
            <a:r>
              <a:rPr lang="fr-CA" altLang="ja-JP" sz="4000" dirty="0" smtClean="0"/>
              <a:t>sur le </a:t>
            </a:r>
            <a:r>
              <a:rPr lang="fr-CA" altLang="ja-JP" sz="4000" dirty="0"/>
              <a:t>Traité de Maastricht: </a:t>
            </a:r>
            <a:r>
              <a:rPr lang="fr-CA" altLang="ja-JP" sz="4000" dirty="0" smtClean="0"/>
              <a:t>                                 </a:t>
            </a:r>
          </a:p>
          <a:p>
            <a:r>
              <a:rPr lang="fr-CA" altLang="ja-JP" sz="4000" dirty="0" smtClean="0"/>
              <a:t>Oui 51,04%</a:t>
            </a:r>
          </a:p>
          <a:p>
            <a:r>
              <a:rPr lang="fr-CA" altLang="ja-JP" sz="4000" dirty="0" smtClean="0"/>
              <a:t>Non 48,96%</a:t>
            </a:r>
          </a:p>
          <a:p>
            <a:r>
              <a:rPr lang="fr-CA" altLang="ja-JP" sz="4000" dirty="0" smtClean="0"/>
              <a:t>20 </a:t>
            </a:r>
            <a:r>
              <a:rPr lang="fr-CA" altLang="ja-JP" sz="4000" dirty="0"/>
              <a:t>septembre 1992 </a:t>
            </a:r>
            <a:endParaRPr lang="ja-JP" altLang="ja-JP" sz="4000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17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049" name="図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36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64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09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062" y="164123"/>
            <a:ext cx="12109938" cy="6787662"/>
          </a:xfrm>
        </p:spPr>
        <p:txBody>
          <a:bodyPr>
            <a:normAutofit/>
          </a:bodyPr>
          <a:lstStyle/>
          <a:p>
            <a:r>
              <a:rPr lang="fr-CA" altLang="ja-JP" dirty="0" smtClean="0">
                <a:solidFill>
                  <a:srgbClr val="FFFF00"/>
                </a:solidFill>
              </a:rPr>
              <a:t>Libre </a:t>
            </a:r>
            <a:r>
              <a:rPr lang="fr-CA" altLang="ja-JP" dirty="0">
                <a:solidFill>
                  <a:srgbClr val="FFFF00"/>
                </a:solidFill>
              </a:rPr>
              <a:t>circulation des capitaux, des marchandises et des hommes</a:t>
            </a:r>
          </a:p>
          <a:p>
            <a:r>
              <a:rPr lang="fr-CA" altLang="ja-JP" dirty="0">
                <a:solidFill>
                  <a:srgbClr val="FFFF00"/>
                </a:solidFill>
              </a:rPr>
              <a:t>Délocalisations, fermetures d’usines, </a:t>
            </a:r>
            <a:r>
              <a:rPr lang="fr-CA" altLang="ja-JP" dirty="0" smtClean="0">
                <a:solidFill>
                  <a:srgbClr val="FFFF00"/>
                </a:solidFill>
              </a:rPr>
              <a:t>désindustrialisation</a:t>
            </a:r>
          </a:p>
          <a:p>
            <a:r>
              <a:rPr lang="fr-CA" altLang="ja-JP" dirty="0" smtClean="0">
                <a:solidFill>
                  <a:srgbClr val="FFFF00"/>
                </a:solidFill>
              </a:rPr>
              <a:t>plus </a:t>
            </a:r>
            <a:r>
              <a:rPr lang="fr-CA" altLang="ja-JP" dirty="0">
                <a:solidFill>
                  <a:srgbClr val="FFFF00"/>
                </a:solidFill>
              </a:rPr>
              <a:t>de </a:t>
            </a:r>
            <a:r>
              <a:rPr lang="fr-CA" altLang="ja-JP" dirty="0" smtClean="0">
                <a:solidFill>
                  <a:srgbClr val="FFFF00"/>
                </a:solidFill>
              </a:rPr>
              <a:t>chômage</a:t>
            </a:r>
          </a:p>
          <a:p>
            <a:r>
              <a:rPr lang="fr-CA" altLang="ja-JP" dirty="0" err="1" smtClean="0">
                <a:solidFill>
                  <a:srgbClr val="FFFF00"/>
                </a:solidFill>
              </a:rPr>
              <a:t>Evasion</a:t>
            </a:r>
            <a:r>
              <a:rPr lang="fr-CA" altLang="ja-JP" dirty="0" smtClean="0">
                <a:solidFill>
                  <a:srgbClr val="FFFF00"/>
                </a:solidFill>
              </a:rPr>
              <a:t> </a:t>
            </a:r>
            <a:r>
              <a:rPr lang="fr-CA" altLang="ja-JP" dirty="0">
                <a:solidFill>
                  <a:srgbClr val="FFFF00"/>
                </a:solidFill>
              </a:rPr>
              <a:t>fiscale des multinationales</a:t>
            </a:r>
            <a:br>
              <a:rPr lang="fr-CA" altLang="ja-JP" dirty="0">
                <a:solidFill>
                  <a:srgbClr val="FFFF00"/>
                </a:solidFill>
              </a:rPr>
            </a:br>
            <a:r>
              <a:rPr lang="fr-CA" altLang="ja-JP" dirty="0">
                <a:solidFill>
                  <a:srgbClr val="FFFF00"/>
                </a:solidFill>
              </a:rPr>
              <a:t/>
            </a:r>
            <a:br>
              <a:rPr lang="fr-CA" altLang="ja-JP" dirty="0">
                <a:solidFill>
                  <a:srgbClr val="FFFF00"/>
                </a:solidFill>
              </a:rPr>
            </a:br>
            <a:r>
              <a:rPr lang="fr-CA" altLang="ja-JP" dirty="0">
                <a:solidFill>
                  <a:srgbClr val="FFFF00"/>
                </a:solidFill>
              </a:rPr>
              <a:t/>
            </a:r>
            <a:br>
              <a:rPr lang="fr-CA" altLang="ja-JP" dirty="0">
                <a:solidFill>
                  <a:srgbClr val="FFFF00"/>
                </a:solidFill>
              </a:rPr>
            </a:b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53401" y="562704"/>
            <a:ext cx="4038600" cy="5529263"/>
          </a:xfrm>
        </p:spPr>
        <p:txBody>
          <a:bodyPr>
            <a:normAutofit fontScale="92500" lnSpcReduction="10000"/>
          </a:bodyPr>
          <a:lstStyle/>
          <a:p>
            <a:r>
              <a:rPr lang="fr-CA" altLang="ja-JP" sz="5400" dirty="0" smtClean="0"/>
              <a:t>Réf</a:t>
            </a:r>
            <a:r>
              <a:rPr lang="fr-CA" altLang="ja-JP" sz="5400" dirty="0"/>
              <a:t>é</a:t>
            </a:r>
            <a:r>
              <a:rPr lang="fr-CA" altLang="ja-JP" sz="5400" dirty="0" smtClean="0"/>
              <a:t>rendum sur le Trait</a:t>
            </a:r>
            <a:r>
              <a:rPr lang="fr-CA" altLang="ja-JP" sz="5400" dirty="0"/>
              <a:t>é</a:t>
            </a:r>
            <a:r>
              <a:rPr lang="fr-CA" altLang="ja-JP" sz="5400" dirty="0" smtClean="0"/>
              <a:t> de la Constitution européenne:</a:t>
            </a:r>
          </a:p>
          <a:p>
            <a:r>
              <a:rPr lang="fr-CA" altLang="ja-JP" sz="5400" dirty="0" smtClean="0"/>
              <a:t>Non 54,68%</a:t>
            </a:r>
          </a:p>
          <a:p>
            <a:r>
              <a:rPr lang="fr-CA" altLang="ja-JP" sz="5400" dirty="0" smtClean="0"/>
              <a:t>Oui 45,32%</a:t>
            </a:r>
          </a:p>
          <a:p>
            <a:r>
              <a:rPr lang="fr-CA" altLang="ja-JP" sz="5400" dirty="0" smtClean="0"/>
              <a:t>29 mai </a:t>
            </a:r>
            <a:r>
              <a:rPr lang="en-US" altLang="ja-JP" sz="5400" dirty="0" smtClean="0"/>
              <a:t>2005</a:t>
            </a:r>
            <a:endParaRPr lang="ja-JP" altLang="ja-JP" sz="5400" dirty="0"/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19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3073" name="図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169"/>
            <a:ext cx="7569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36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0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solidFill>
                  <a:srgbClr val="FFC000"/>
                </a:solidFill>
              </a:rPr>
              <a:t>Taux de participation aux élections législatives au Japon: 1946 à 2014</a:t>
            </a:r>
            <a:endParaRPr lang="fr-FR" sz="3200" b="1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1" y="685801"/>
            <a:ext cx="12213091" cy="7492999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3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7999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kumimoji="1" lang="fr-CA" altLang="ja-JP" sz="5400" dirty="0" smtClean="0">
                <a:solidFill>
                  <a:srgbClr val="FFFF00"/>
                </a:solidFill>
              </a:rPr>
              <a:t>Le Japon où la structure familiale et le mode de scrutin ne se contrebalancent pas</a:t>
            </a:r>
            <a:endParaRPr kumimoji="1" lang="ja-JP" altLang="en-US" sz="5400" dirty="0">
              <a:solidFill>
                <a:srgbClr val="FFFF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2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399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kumimoji="1" lang="fr-CA" altLang="ja-JP" dirty="0" smtClean="0">
                <a:solidFill>
                  <a:srgbClr val="FFFF00"/>
                </a:solidFill>
              </a:rPr>
              <a:t>Modes </a:t>
            </a:r>
            <a:r>
              <a:rPr kumimoji="1" lang="fr-CA" altLang="ja-JP" dirty="0">
                <a:solidFill>
                  <a:srgbClr val="FFFF00"/>
                </a:solidFill>
              </a:rPr>
              <a:t>de scrutin: majoritaire ou </a:t>
            </a:r>
            <a:r>
              <a:rPr kumimoji="1" lang="fr-CA" altLang="ja-JP" dirty="0">
                <a:solidFill>
                  <a:srgbClr val="FFF746"/>
                </a:solidFill>
              </a:rPr>
              <a:t>proportionnel </a:t>
            </a:r>
            <a:r>
              <a:rPr kumimoji="1" lang="fr-CA" altLang="ja-JP" dirty="0" smtClean="0">
                <a:solidFill>
                  <a:srgbClr val="FFF746"/>
                </a:solidFill>
              </a:rPr>
              <a:t>?</a:t>
            </a:r>
            <a:endParaRPr kumimoji="1" lang="ja-JP" altLang="en-US" dirty="0">
              <a:solidFill>
                <a:srgbClr val="FFF746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41400"/>
            <a:ext cx="12192000" cy="581660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fr-CA" altLang="ja-JP" sz="3200" dirty="0">
                <a:solidFill>
                  <a:srgbClr val="FFFF00"/>
                </a:solidFill>
              </a:rPr>
              <a:t>France : scrutin majoritaire à deux tour</a:t>
            </a:r>
          </a:p>
          <a:p>
            <a:r>
              <a:rPr lang="fr-CA" altLang="ja-JP" sz="3200" dirty="0">
                <a:solidFill>
                  <a:srgbClr val="FFFF00"/>
                </a:solidFill>
              </a:rPr>
              <a:t>            : scrutin proportionnel sous la Quatrième République</a:t>
            </a:r>
          </a:p>
          <a:p>
            <a:r>
              <a:rPr lang="fr-CA" altLang="ja-JP" sz="3200" dirty="0">
                <a:solidFill>
                  <a:srgbClr val="FFFF00"/>
                </a:solidFill>
              </a:rPr>
              <a:t>Royaume-Uni :  scrutin uninominal majoritaire à un tour</a:t>
            </a:r>
          </a:p>
          <a:p>
            <a:r>
              <a:rPr lang="fr-CA" altLang="ja-JP" sz="3200" dirty="0">
                <a:solidFill>
                  <a:srgbClr val="FFFF00"/>
                </a:solidFill>
              </a:rPr>
              <a:t> Allemagne : scrutin proportionnel</a:t>
            </a:r>
          </a:p>
          <a:p>
            <a:r>
              <a:rPr lang="fr-CA" altLang="ja-JP" sz="3200" dirty="0">
                <a:solidFill>
                  <a:srgbClr val="FFFF00"/>
                </a:solidFill>
              </a:rPr>
              <a:t>Japon : scrutin majoritaire à un </a:t>
            </a:r>
            <a:r>
              <a:rPr lang="fr-CA" altLang="ja-JP" sz="3200" dirty="0" smtClean="0">
                <a:solidFill>
                  <a:srgbClr val="FFFF00"/>
                </a:solidFill>
              </a:rPr>
              <a:t>tour</a:t>
            </a:r>
          </a:p>
          <a:p>
            <a:r>
              <a:rPr lang="fr-CA" altLang="ja-JP" sz="3200" b="1" dirty="0">
                <a:solidFill>
                  <a:srgbClr val="FFFF00"/>
                </a:solidFill>
              </a:rPr>
              <a:t> </a:t>
            </a:r>
            <a:r>
              <a:rPr lang="fr-CA" altLang="ja-JP" sz="3200" b="1" dirty="0" smtClean="0">
                <a:solidFill>
                  <a:srgbClr val="FFFF00"/>
                </a:solidFill>
              </a:rPr>
              <a:t>          : </a:t>
            </a:r>
            <a:r>
              <a:rPr lang="fr-CA" altLang="ja-JP" sz="3200" dirty="0" smtClean="0">
                <a:solidFill>
                  <a:srgbClr val="FFFF00"/>
                </a:solidFill>
              </a:rPr>
              <a:t>circonscription à sièges multiples</a:t>
            </a:r>
          </a:p>
          <a:p>
            <a:endParaRPr lang="fr-FR" altLang="ja-JP" sz="3200" dirty="0" smtClean="0">
              <a:solidFill>
                <a:srgbClr val="FFFF00"/>
              </a:solidFill>
            </a:endParaRPr>
          </a:p>
          <a:p>
            <a:r>
              <a:rPr lang="fr-FR" altLang="ja-JP" sz="3200" dirty="0">
                <a:solidFill>
                  <a:srgbClr val="FFFF00"/>
                </a:solidFill>
              </a:rPr>
              <a:t>L</a:t>
            </a:r>
            <a:r>
              <a:rPr lang="fr-FR" altLang="ja-JP" sz="3200" dirty="0" smtClean="0">
                <a:solidFill>
                  <a:srgbClr val="FFFF00"/>
                </a:solidFill>
              </a:rPr>
              <a:t>e Japon, de type </a:t>
            </a:r>
            <a:r>
              <a:rPr lang="fr-FR" altLang="ja-JP" sz="3200" dirty="0">
                <a:solidFill>
                  <a:srgbClr val="FFFF00"/>
                </a:solidFill>
              </a:rPr>
              <a:t>famille souche </a:t>
            </a:r>
            <a:r>
              <a:rPr lang="fr-FR" altLang="ja-JP" sz="3200" dirty="0" smtClean="0">
                <a:solidFill>
                  <a:srgbClr val="FFFF00"/>
                </a:solidFill>
              </a:rPr>
              <a:t>autoritaire et inégalitaire ( héritier unique ), est passé en 1994 à un mode de scrutin inégalitaire.              Ce basculement renforce certains traits de la famille souche. </a:t>
            </a:r>
            <a:r>
              <a:rPr lang="fr-FR" altLang="ja-JP" sz="3200" dirty="0">
                <a:solidFill>
                  <a:srgbClr val="FFFF00"/>
                </a:solidFill>
              </a:rPr>
              <a:t> </a:t>
            </a:r>
            <a:r>
              <a:rPr lang="fr-FR" altLang="ja-JP" sz="3200" dirty="0" smtClean="0">
                <a:solidFill>
                  <a:srgbClr val="FFFF00"/>
                </a:solidFill>
              </a:rPr>
              <a:t>               La politique déflationniste s’inscrit dans ce contexte.</a:t>
            </a:r>
          </a:p>
          <a:p>
            <a:endParaRPr kumimoji="1" lang="ja-JP" altLang="en-US" sz="3200" dirty="0">
              <a:solidFill>
                <a:srgbClr val="FFFF00"/>
              </a:solidFill>
            </a:endParaRPr>
          </a:p>
          <a:p>
            <a:endParaRPr kumimoji="1" lang="fr-CA" altLang="ja-JP" sz="3000" dirty="0">
              <a:solidFill>
                <a:srgbClr val="FFFF00"/>
              </a:solidFill>
            </a:endParaRPr>
          </a:p>
          <a:p>
            <a:endParaRPr kumimoji="1" lang="fr-CA" altLang="ja-JP" sz="3000" dirty="0"/>
          </a:p>
          <a:p>
            <a:endParaRPr kumimoji="1" lang="fr-CA" altLang="ja-JP" dirty="0" smtClean="0"/>
          </a:p>
          <a:p>
            <a:endParaRPr kumimoji="1" lang="fr-CA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9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fr-FR" altLang="ja-JP" sz="4000" dirty="0" smtClean="0"/>
              <a:t> </a:t>
            </a:r>
            <a:r>
              <a:rPr kumimoji="1" lang="fr-CA" altLang="ja-JP" sz="4000" dirty="0" err="1">
                <a:solidFill>
                  <a:srgbClr val="FFFF00"/>
                </a:solidFill>
              </a:rPr>
              <a:t>Abenomics</a:t>
            </a:r>
            <a:r>
              <a:rPr kumimoji="1" lang="fr-CA" altLang="ja-JP" sz="4000" dirty="0">
                <a:solidFill>
                  <a:srgbClr val="FFFF00"/>
                </a:solidFill>
              </a:rPr>
              <a:t>  depuis </a:t>
            </a:r>
            <a:r>
              <a:rPr kumimoji="1" lang="fr-CA" altLang="ja-JP" sz="4000" dirty="0" smtClean="0">
                <a:solidFill>
                  <a:srgbClr val="FFFF00"/>
                </a:solidFill>
              </a:rPr>
              <a:t>2013 : </a:t>
            </a:r>
            <a:r>
              <a:rPr lang="fr-FR" altLang="ja-JP" sz="4000" dirty="0" smtClean="0">
                <a:solidFill>
                  <a:srgbClr val="FFFF00"/>
                </a:solidFill>
              </a:rPr>
              <a:t>Trois </a:t>
            </a:r>
            <a:r>
              <a:rPr lang="fr-FR" altLang="ja-JP" sz="4000" dirty="0">
                <a:solidFill>
                  <a:srgbClr val="FFFF00"/>
                </a:solidFill>
              </a:rPr>
              <a:t>flèches </a:t>
            </a:r>
            <a:endParaRPr lang="fr-FR" altLang="ja-JP" sz="4000" dirty="0" smtClean="0">
              <a:solidFill>
                <a:srgbClr val="FFFF00"/>
              </a:solidFill>
            </a:endParaRPr>
          </a:p>
          <a:p>
            <a:endParaRPr lang="fr-FR" altLang="ja-JP" dirty="0" smtClean="0">
              <a:solidFill>
                <a:srgbClr val="FFFF00"/>
              </a:solidFill>
            </a:endParaRPr>
          </a:p>
          <a:p>
            <a:r>
              <a:rPr lang="fr-FR" altLang="ja-JP" dirty="0" smtClean="0">
                <a:solidFill>
                  <a:srgbClr val="FFFF00"/>
                </a:solidFill>
              </a:rPr>
              <a:t> Discours de façade: taux de croissance nominal de  3%,  proposition keynésienne </a:t>
            </a:r>
            <a:endParaRPr lang="fr-FR" altLang="ja-JP" dirty="0">
              <a:solidFill>
                <a:srgbClr val="FFFF00"/>
              </a:solidFill>
            </a:endParaRPr>
          </a:p>
          <a:p>
            <a:r>
              <a:rPr lang="fr-FR" altLang="ja-JP" dirty="0">
                <a:solidFill>
                  <a:srgbClr val="FFFF00"/>
                </a:solidFill>
              </a:rPr>
              <a:t>1) Quantitative </a:t>
            </a:r>
            <a:r>
              <a:rPr lang="fr-FR" altLang="ja-JP" dirty="0" err="1" smtClean="0">
                <a:solidFill>
                  <a:srgbClr val="FFFF00"/>
                </a:solidFill>
              </a:rPr>
              <a:t>easing</a:t>
            </a:r>
            <a:r>
              <a:rPr lang="fr-FR" altLang="ja-JP" dirty="0" smtClean="0">
                <a:solidFill>
                  <a:srgbClr val="FFFF00"/>
                </a:solidFill>
              </a:rPr>
              <a:t>: assouplissement massif </a:t>
            </a:r>
            <a:endParaRPr lang="fr-FR" altLang="ja-JP" dirty="0">
              <a:solidFill>
                <a:srgbClr val="FFFF00"/>
              </a:solidFill>
            </a:endParaRPr>
          </a:p>
          <a:p>
            <a:r>
              <a:rPr lang="fr-FR" altLang="ja-JP" dirty="0">
                <a:solidFill>
                  <a:srgbClr val="FFFF00"/>
                </a:solidFill>
              </a:rPr>
              <a:t>2) Investissement public substantiel </a:t>
            </a:r>
          </a:p>
          <a:p>
            <a:r>
              <a:rPr lang="fr-FR" altLang="ja-JP" dirty="0">
                <a:solidFill>
                  <a:srgbClr val="FFFF00"/>
                </a:solidFill>
              </a:rPr>
              <a:t>3) Incitation à l'investissement </a:t>
            </a:r>
            <a:r>
              <a:rPr lang="fr-FR" altLang="ja-JP" dirty="0" smtClean="0">
                <a:solidFill>
                  <a:srgbClr val="FFFF00"/>
                </a:solidFill>
              </a:rPr>
              <a:t>privé</a:t>
            </a:r>
            <a:r>
              <a:rPr lang="fr-FR" altLang="ja-JP" dirty="0">
                <a:solidFill>
                  <a:srgbClr val="FFFF00"/>
                </a:solidFill>
              </a:rPr>
              <a:t/>
            </a:r>
            <a:br>
              <a:rPr lang="fr-FR" altLang="ja-JP" dirty="0">
                <a:solidFill>
                  <a:srgbClr val="FFFF00"/>
                </a:solidFill>
              </a:rPr>
            </a:br>
            <a:endParaRPr lang="fr-FR" altLang="ja-JP" dirty="0">
              <a:solidFill>
                <a:srgbClr val="FFFF00"/>
              </a:solidFill>
            </a:endParaRPr>
          </a:p>
          <a:p>
            <a:r>
              <a:rPr lang="fr-FR" altLang="ja-JP" dirty="0">
                <a:solidFill>
                  <a:srgbClr val="FFFF00"/>
                </a:solidFill>
              </a:rPr>
              <a:t>En réalité : une série de </a:t>
            </a:r>
            <a:r>
              <a:rPr lang="fr-FR" altLang="ja-JP" dirty="0" smtClean="0">
                <a:solidFill>
                  <a:srgbClr val="FFFF00"/>
                </a:solidFill>
              </a:rPr>
              <a:t>mesures néolibérales </a:t>
            </a:r>
            <a:r>
              <a:rPr lang="fr-FR" altLang="ja-JP" dirty="0">
                <a:solidFill>
                  <a:srgbClr val="FFFF00"/>
                </a:solidFill>
              </a:rPr>
              <a:t>pour perpétuer la déflation</a:t>
            </a:r>
          </a:p>
          <a:p>
            <a:r>
              <a:rPr lang="fr-FR" altLang="ja-JP" dirty="0">
                <a:solidFill>
                  <a:srgbClr val="FFFF00"/>
                </a:solidFill>
              </a:rPr>
              <a:t>1) quantitative </a:t>
            </a:r>
            <a:r>
              <a:rPr lang="fr-FR" altLang="ja-JP" dirty="0" err="1" smtClean="0">
                <a:solidFill>
                  <a:srgbClr val="FFFF00"/>
                </a:solidFill>
              </a:rPr>
              <a:t>easing</a:t>
            </a:r>
            <a:r>
              <a:rPr lang="fr-FR" altLang="ja-JP" dirty="0" smtClean="0">
                <a:solidFill>
                  <a:srgbClr val="FFFF00"/>
                </a:solidFill>
              </a:rPr>
              <a:t> (assouplissement massif) </a:t>
            </a:r>
            <a:r>
              <a:rPr lang="fr-FR" altLang="ja-JP" dirty="0">
                <a:solidFill>
                  <a:srgbClr val="FFFF00"/>
                </a:solidFill>
              </a:rPr>
              <a:t>en gros OK </a:t>
            </a:r>
          </a:p>
          <a:p>
            <a:r>
              <a:rPr lang="fr-FR" altLang="ja-JP" dirty="0">
                <a:solidFill>
                  <a:srgbClr val="FFFF00"/>
                </a:solidFill>
              </a:rPr>
              <a:t>2) restrictions budgétaires, </a:t>
            </a:r>
            <a:r>
              <a:rPr lang="fr-FR" altLang="ja-JP" dirty="0" err="1">
                <a:solidFill>
                  <a:srgbClr val="FFFF00"/>
                </a:solidFill>
              </a:rPr>
              <a:t>primary</a:t>
            </a:r>
            <a:r>
              <a:rPr lang="fr-FR" altLang="ja-JP" dirty="0">
                <a:solidFill>
                  <a:srgbClr val="FFFF00"/>
                </a:solidFill>
              </a:rPr>
              <a:t> balance (</a:t>
            </a:r>
            <a:r>
              <a:rPr lang="fr-FR" altLang="ja-JP" dirty="0" smtClean="0">
                <a:solidFill>
                  <a:srgbClr val="FFFF00"/>
                </a:solidFill>
              </a:rPr>
              <a:t>solde primaire</a:t>
            </a:r>
            <a:r>
              <a:rPr lang="fr-FR" altLang="ja-JP" smtClean="0">
                <a:solidFill>
                  <a:srgbClr val="FFFF00"/>
                </a:solidFill>
              </a:rPr>
              <a:t>) </a:t>
            </a:r>
            <a:r>
              <a:rPr lang="fr-FR" altLang="ja-JP" smtClean="0">
                <a:solidFill>
                  <a:srgbClr val="FFFF00"/>
                </a:solidFill>
              </a:rPr>
              <a:t>excédentaire </a:t>
            </a:r>
            <a:r>
              <a:rPr lang="fr-FR" altLang="ja-JP" dirty="0" smtClean="0">
                <a:solidFill>
                  <a:srgbClr val="FFFF00"/>
                </a:solidFill>
              </a:rPr>
              <a:t>(</a:t>
            </a:r>
            <a:r>
              <a:rPr lang="fr-FR" altLang="ja-JP" smtClean="0">
                <a:solidFill>
                  <a:srgbClr val="FFFF00"/>
                </a:solidFill>
              </a:rPr>
              <a:t>une </a:t>
            </a:r>
            <a:r>
              <a:rPr lang="fr-FR" altLang="ja-JP" smtClean="0">
                <a:solidFill>
                  <a:srgbClr val="FFFF00"/>
                </a:solidFill>
              </a:rPr>
              <a:t>quatrième flèche </a:t>
            </a:r>
            <a:r>
              <a:rPr lang="fr-FR" altLang="ja-JP" dirty="0" smtClean="0">
                <a:solidFill>
                  <a:srgbClr val="FFFF00"/>
                </a:solidFill>
              </a:rPr>
              <a:t>empoisonnée),</a:t>
            </a:r>
            <a:r>
              <a:rPr lang="fr-FR" altLang="ja-JP" dirty="0">
                <a:solidFill>
                  <a:srgbClr val="FFFF00"/>
                </a:solidFill>
              </a:rPr>
              <a:t> </a:t>
            </a:r>
            <a:r>
              <a:rPr lang="fr-FR" altLang="ja-JP" dirty="0" smtClean="0">
                <a:solidFill>
                  <a:srgbClr val="FFFF00"/>
                </a:solidFill>
              </a:rPr>
              <a:t> augmentation </a:t>
            </a:r>
            <a:r>
              <a:rPr lang="fr-FR" altLang="ja-JP" dirty="0">
                <a:solidFill>
                  <a:srgbClr val="FFFF00"/>
                </a:solidFill>
              </a:rPr>
              <a:t>de la </a:t>
            </a:r>
            <a:r>
              <a:rPr lang="fr-FR" altLang="ja-JP" dirty="0" smtClean="0">
                <a:solidFill>
                  <a:srgbClr val="FFFF00"/>
                </a:solidFill>
              </a:rPr>
              <a:t>TVA, réduction de l’impôt sur les sociétés</a:t>
            </a:r>
            <a:endParaRPr lang="fr-FR" altLang="ja-JP" dirty="0">
              <a:solidFill>
                <a:srgbClr val="FFFF00"/>
              </a:solidFill>
            </a:endParaRPr>
          </a:p>
          <a:p>
            <a:r>
              <a:rPr lang="fr-FR" altLang="ja-JP" dirty="0">
                <a:solidFill>
                  <a:srgbClr val="FFFF00"/>
                </a:solidFill>
              </a:rPr>
              <a:t>3) dérégulation, </a:t>
            </a:r>
            <a:r>
              <a:rPr lang="fr-FR" altLang="ja-JP" dirty="0" smtClean="0">
                <a:solidFill>
                  <a:srgbClr val="FFFF00"/>
                </a:solidFill>
              </a:rPr>
              <a:t>privatisation des services publics, travailleurs étrangers</a:t>
            </a:r>
            <a:endParaRPr lang="fr-FR" altLang="ja-JP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79556"/>
          </a:xfrm>
        </p:spPr>
        <p:txBody>
          <a:bodyPr/>
          <a:lstStyle/>
          <a:p>
            <a:pPr algn="ctr"/>
            <a:r>
              <a:rPr lang="fr-FR" b="1" dirty="0" smtClean="0"/>
              <a:t>Japon: croissance et déflation 2012-2017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8" y="827150"/>
            <a:ext cx="8596127" cy="6043549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759221" y="1771650"/>
            <a:ext cx="3432779" cy="4778406"/>
          </a:xfrm>
        </p:spPr>
        <p:txBody>
          <a:bodyPr/>
          <a:lstStyle/>
          <a:p>
            <a:r>
              <a:rPr lang="fr-FR" sz="3200" dirty="0" smtClean="0">
                <a:solidFill>
                  <a:srgbClr val="00B0F0"/>
                </a:solidFill>
              </a:rPr>
              <a:t>En </a:t>
            </a:r>
            <a:r>
              <a:rPr lang="fr-FR" sz="3200" dirty="0">
                <a:solidFill>
                  <a:srgbClr val="00B0F0"/>
                </a:solidFill>
              </a:rPr>
              <a:t>bleu</a:t>
            </a:r>
            <a:r>
              <a:rPr lang="fr-FR" sz="3200" dirty="0" smtClean="0">
                <a:solidFill>
                  <a:srgbClr val="00B0F0"/>
                </a:solidFill>
              </a:rPr>
              <a:t>, </a:t>
            </a:r>
            <a:r>
              <a:rPr lang="fr-FR" sz="3200" dirty="0">
                <a:solidFill>
                  <a:srgbClr val="00B0F0"/>
                </a:solidFill>
              </a:rPr>
              <a:t>taux de </a:t>
            </a:r>
            <a:r>
              <a:rPr lang="fr-FR" sz="3200" dirty="0" smtClean="0">
                <a:solidFill>
                  <a:srgbClr val="00B0F0"/>
                </a:solidFill>
              </a:rPr>
              <a:t>croissance nominal</a:t>
            </a:r>
            <a:endParaRPr lang="fr-FR" sz="3200" dirty="0">
              <a:solidFill>
                <a:srgbClr val="00B0F0"/>
              </a:solidFill>
            </a:endParaRPr>
          </a:p>
          <a:p>
            <a:r>
              <a:rPr lang="fr-FR" sz="3200" dirty="0">
                <a:solidFill>
                  <a:srgbClr val="FFFF00"/>
                </a:solidFill>
              </a:rPr>
              <a:t>En jaune, GDP </a:t>
            </a:r>
            <a:r>
              <a:rPr lang="fr-FR" sz="3200" dirty="0" err="1">
                <a:solidFill>
                  <a:srgbClr val="FFFF00"/>
                </a:solidFill>
              </a:rPr>
              <a:t>deflator</a:t>
            </a:r>
            <a:r>
              <a:rPr lang="fr-FR" sz="3200" dirty="0">
                <a:solidFill>
                  <a:srgbClr val="FFFF00"/>
                </a:solidFill>
              </a:rPr>
              <a:t> </a:t>
            </a:r>
          </a:p>
          <a:p>
            <a:r>
              <a:rPr lang="fr-FR" sz="3200" dirty="0"/>
              <a:t>2014: TVA de 5% à 8%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23</a:t>
            </a:fld>
            <a:endParaRPr lang="fr-FR" dirty="0"/>
          </a:p>
        </p:txBody>
      </p:sp>
      <p:pic>
        <p:nvPicPr>
          <p:cNvPr id="8" name="図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4357" y="9637775"/>
            <a:ext cx="126251" cy="61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1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24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Investissements d'infrastructure dans quelques pays de l'OCDE: 1996-2012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344"/>
            <a:ext cx="9582912" cy="5775515"/>
          </a:xfrm>
        </p:spPr>
      </p:pic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9582912" y="1825625"/>
            <a:ext cx="2609088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Canada</a:t>
            </a:r>
          </a:p>
          <a:p>
            <a:r>
              <a:rPr lang="fr-FR" dirty="0" smtClean="0"/>
              <a:t>Royaume-Uni</a:t>
            </a:r>
          </a:p>
          <a:p>
            <a:r>
              <a:rPr lang="fr-FR" dirty="0" smtClean="0"/>
              <a:t>Corée du sud</a:t>
            </a:r>
          </a:p>
          <a:p>
            <a:r>
              <a:rPr lang="fr-FR" dirty="0" smtClean="0"/>
              <a:t>Etats-Unis</a:t>
            </a:r>
          </a:p>
          <a:p>
            <a:r>
              <a:rPr lang="fr-FR" dirty="0" smtClean="0"/>
              <a:t>France</a:t>
            </a:r>
          </a:p>
          <a:p>
            <a:r>
              <a:rPr lang="fr-FR" dirty="0" smtClean="0"/>
              <a:t>Italie</a:t>
            </a:r>
          </a:p>
          <a:p>
            <a:r>
              <a:rPr lang="fr-FR" dirty="0" smtClean="0"/>
              <a:t>Allemagne</a:t>
            </a:r>
          </a:p>
          <a:p>
            <a:r>
              <a:rPr lang="fr-FR" dirty="0" smtClean="0"/>
              <a:t>Japon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F. OGINO - L'Europe et la France vues du Japon - 5 Mars 2018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3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713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Investissement pour la recherche: </a:t>
            </a:r>
            <a:r>
              <a:rPr lang="fr-FR" b="1" dirty="0" smtClean="0">
                <a:solidFill>
                  <a:srgbClr val="C00000"/>
                </a:solidFill>
              </a:rPr>
              <a:t>Chine</a:t>
            </a:r>
            <a:r>
              <a:rPr lang="fr-FR" b="1" dirty="0"/>
              <a:t>, </a:t>
            </a:r>
            <a:r>
              <a:rPr lang="fr-FR" b="1" dirty="0">
                <a:solidFill>
                  <a:srgbClr val="FF0000"/>
                </a:solidFill>
              </a:rPr>
              <a:t>Corée</a:t>
            </a:r>
            <a:r>
              <a:rPr lang="fr-FR" b="1" dirty="0"/>
              <a:t>, </a:t>
            </a:r>
            <a:r>
              <a:rPr lang="fr-FR" b="1" dirty="0">
                <a:solidFill>
                  <a:srgbClr val="FE4EE8"/>
                </a:solidFill>
              </a:rPr>
              <a:t>USA</a:t>
            </a:r>
            <a:r>
              <a:rPr lang="fr-FR" b="1" dirty="0"/>
              <a:t>, </a:t>
            </a:r>
            <a:r>
              <a:rPr lang="fr-FR" b="1" dirty="0">
                <a:solidFill>
                  <a:srgbClr val="00B0F0"/>
                </a:solidFill>
              </a:rPr>
              <a:t>Allemagne</a:t>
            </a:r>
            <a:r>
              <a:rPr lang="fr-FR" b="1" dirty="0"/>
              <a:t>, </a:t>
            </a:r>
            <a:r>
              <a:rPr lang="fr-FR" b="1" dirty="0" smtClean="0">
                <a:solidFill>
                  <a:srgbClr val="00B050"/>
                </a:solidFill>
              </a:rPr>
              <a:t>Royaume Uni</a:t>
            </a:r>
            <a:r>
              <a:rPr lang="fr-FR" b="1" dirty="0" smtClean="0"/>
              <a:t>, </a:t>
            </a:r>
            <a:r>
              <a:rPr lang="fr-FR" b="1" dirty="0" smtClean="0">
                <a:solidFill>
                  <a:srgbClr val="FF0000"/>
                </a:solidFill>
              </a:rPr>
              <a:t>Japon </a:t>
            </a:r>
            <a:r>
              <a:rPr lang="fr-FR" altLang="ja-JP" b="1" dirty="0"/>
              <a:t>2000-2015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5046"/>
            <a:ext cx="11976100" cy="5413811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655296" y="2267712"/>
            <a:ext cx="256032" cy="25603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1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0079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Evolution du nombre de travailleurs étrangers au Japon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1803"/>
            <a:ext cx="9486668" cy="621792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486669" y="973774"/>
            <a:ext cx="2705331" cy="5203189"/>
          </a:xfrm>
        </p:spPr>
        <p:txBody>
          <a:bodyPr/>
          <a:lstStyle/>
          <a:p>
            <a:endParaRPr lang="fr-FR" dirty="0" smtClean="0"/>
          </a:p>
          <a:p>
            <a:endParaRPr lang="fr-FR" sz="3200" dirty="0"/>
          </a:p>
          <a:p>
            <a:r>
              <a:rPr lang="fr-FR" sz="3200" dirty="0">
                <a:solidFill>
                  <a:srgbClr val="00B0F0"/>
                </a:solidFill>
              </a:rPr>
              <a:t>En bleu, chiffres absolus</a:t>
            </a:r>
          </a:p>
          <a:p>
            <a:r>
              <a:rPr lang="fr-FR" sz="3200" dirty="0">
                <a:solidFill>
                  <a:srgbClr val="FF0000"/>
                </a:solidFill>
              </a:rPr>
              <a:t>En rouge, </a:t>
            </a:r>
            <a:r>
              <a:rPr lang="fr-FR" sz="3200" dirty="0" smtClean="0">
                <a:solidFill>
                  <a:srgbClr val="FF0000"/>
                </a:solidFill>
              </a:rPr>
              <a:t>évolution  </a:t>
            </a:r>
            <a:r>
              <a:rPr lang="fr-FR" sz="3200" dirty="0">
                <a:solidFill>
                  <a:srgbClr val="FF0000"/>
                </a:solidFill>
              </a:rPr>
              <a:t>en % de </a:t>
            </a:r>
            <a:r>
              <a:rPr lang="fr-FR" sz="3200" dirty="0" smtClean="0">
                <a:solidFill>
                  <a:srgbClr val="FF0000"/>
                </a:solidFill>
              </a:rPr>
              <a:t>l'année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précédente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4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50507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Nombre d'immigrés </a:t>
            </a:r>
            <a:r>
              <a:rPr lang="fr-FR" b="1" dirty="0" smtClean="0">
                <a:solidFill>
                  <a:srgbClr val="FFC000"/>
                </a:solidFill>
              </a:rPr>
              <a:t>entrés </a:t>
            </a:r>
            <a:r>
              <a:rPr lang="fr-FR" b="1" dirty="0">
                <a:solidFill>
                  <a:srgbClr val="FFC000"/>
                </a:solidFill>
              </a:rPr>
              <a:t>en 2015 par </a:t>
            </a:r>
            <a:r>
              <a:rPr lang="fr-FR" b="1" dirty="0" smtClean="0">
                <a:solidFill>
                  <a:srgbClr val="FFC000"/>
                </a:solidFill>
              </a:rPr>
              <a:t>pays</a:t>
            </a:r>
            <a:endParaRPr lang="fr-FR" b="1" dirty="0">
              <a:solidFill>
                <a:srgbClr val="FFC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5" y="736600"/>
            <a:ext cx="9250041" cy="6063949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272016" y="870196"/>
            <a:ext cx="2919984" cy="5306767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sz="3200" dirty="0" smtClean="0"/>
              <a:t>On </a:t>
            </a:r>
            <a:r>
              <a:rPr lang="fr-FR" sz="3200" dirty="0"/>
              <a:t>fait appel aux travailleurs étrangers pour maintenir une pression à la baisse sur les salaires</a:t>
            </a:r>
            <a:r>
              <a:rPr lang="fr-FR" sz="3200" dirty="0" smtClean="0"/>
              <a:t>.</a:t>
            </a:r>
          </a:p>
          <a:p>
            <a:r>
              <a:rPr lang="fr-FR" sz="3200" dirty="0" smtClean="0"/>
              <a:t>Allemagne, USA, </a:t>
            </a:r>
            <a:r>
              <a:rPr lang="fr-FR" sz="3200" dirty="0" err="1" smtClean="0"/>
              <a:t>GB,Japon</a:t>
            </a:r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5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85875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fr-FR" altLang="ja-JP" dirty="0">
                <a:solidFill>
                  <a:srgbClr val="FFFF00"/>
                </a:solidFill>
              </a:rPr>
              <a:t>Système </a:t>
            </a:r>
            <a:r>
              <a:rPr lang="fr-FR" altLang="ja-JP" dirty="0" smtClean="0">
                <a:solidFill>
                  <a:srgbClr val="FFFF00"/>
                </a:solidFill>
              </a:rPr>
              <a:t>UE-Euro: </a:t>
            </a:r>
            <a:r>
              <a:rPr lang="fr-FR" altLang="ja-JP" dirty="0">
                <a:solidFill>
                  <a:srgbClr val="FFFF00"/>
                </a:solidFill>
              </a:rPr>
              <a:t>Traités </a:t>
            </a:r>
            <a:r>
              <a:rPr lang="fr-FR" altLang="ja-JP" dirty="0" smtClean="0">
                <a:solidFill>
                  <a:srgbClr val="FFFF00"/>
                </a:solidFill>
              </a:rPr>
              <a:t>européens, libre-échange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85875"/>
            <a:ext cx="12192000" cy="5572126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fr-FR" altLang="ja-JP" sz="3900" dirty="0" smtClean="0">
                <a:solidFill>
                  <a:srgbClr val="FFFF00"/>
                </a:solidFill>
              </a:rPr>
              <a:t>BCE</a:t>
            </a:r>
            <a:r>
              <a:rPr lang="fr-FR" altLang="ja-JP" sz="3900" dirty="0">
                <a:solidFill>
                  <a:srgbClr val="FFFF00"/>
                </a:solidFill>
              </a:rPr>
              <a:t>:  Quantitative </a:t>
            </a:r>
            <a:r>
              <a:rPr lang="fr-FR" altLang="ja-JP" sz="3900" dirty="0" err="1">
                <a:solidFill>
                  <a:srgbClr val="FFFF00"/>
                </a:solidFill>
              </a:rPr>
              <a:t>easing</a:t>
            </a:r>
            <a:r>
              <a:rPr lang="fr-FR" altLang="ja-JP" sz="3900" dirty="0">
                <a:solidFill>
                  <a:srgbClr val="FFFF00"/>
                </a:solidFill>
              </a:rPr>
              <a:t> : assouplissement massif </a:t>
            </a:r>
            <a:endParaRPr lang="fr-FR" altLang="ja-JP" sz="3900" dirty="0" smtClean="0">
              <a:solidFill>
                <a:srgbClr val="FFFF00"/>
              </a:solidFill>
            </a:endParaRPr>
          </a:p>
          <a:p>
            <a:endParaRPr lang="fr-FR" altLang="ja-JP" sz="3900" dirty="0">
              <a:solidFill>
                <a:srgbClr val="FFFF00"/>
              </a:solidFill>
            </a:endParaRPr>
          </a:p>
          <a:p>
            <a:r>
              <a:rPr lang="fr-FR" altLang="ja-JP" sz="4000" dirty="0">
                <a:solidFill>
                  <a:srgbClr val="FFFF00"/>
                </a:solidFill>
              </a:rPr>
              <a:t>GOPE: Grandes Orientations des Politiques Economiques de la Commission Européenne: une série de mesures </a:t>
            </a:r>
            <a:r>
              <a:rPr lang="fr-FR" altLang="ja-JP" sz="4000" dirty="0" smtClean="0">
                <a:solidFill>
                  <a:srgbClr val="FFFF00"/>
                </a:solidFill>
              </a:rPr>
              <a:t>déflationnistes</a:t>
            </a:r>
            <a:endParaRPr lang="fr-FR" altLang="ja-JP" sz="4000" dirty="0">
              <a:solidFill>
                <a:srgbClr val="FFFF00"/>
              </a:solidFill>
            </a:endParaRPr>
          </a:p>
          <a:p>
            <a:r>
              <a:rPr lang="fr-FR" altLang="ja-JP" sz="4000" dirty="0">
                <a:solidFill>
                  <a:srgbClr val="FFFF00"/>
                </a:solidFill>
              </a:rPr>
              <a:t>1) réduction du déficit et de la dette, réduction des dépenses publiques</a:t>
            </a:r>
            <a:r>
              <a:rPr lang="fr-FR" altLang="ja-JP" sz="4000" dirty="0" smtClean="0">
                <a:solidFill>
                  <a:srgbClr val="FFFF00"/>
                </a:solidFill>
              </a:rPr>
              <a:t>, </a:t>
            </a:r>
            <a:r>
              <a:rPr lang="fr-FR" altLang="ja-JP" sz="4000" dirty="0">
                <a:solidFill>
                  <a:srgbClr val="FFFF00"/>
                </a:solidFill>
              </a:rPr>
              <a:t>privatisation des services publics </a:t>
            </a:r>
            <a:r>
              <a:rPr lang="fr-FR" altLang="ja-JP" sz="4000" dirty="0" smtClean="0">
                <a:solidFill>
                  <a:srgbClr val="FFFF00"/>
                </a:solidFill>
              </a:rPr>
              <a:t>, dérégulation (</a:t>
            </a:r>
            <a:r>
              <a:rPr lang="fr-CA" altLang="ja-JP" sz="4000" dirty="0">
                <a:solidFill>
                  <a:srgbClr val="FFFF00"/>
                </a:solidFill>
              </a:rPr>
              <a:t>Loi Travail </a:t>
            </a:r>
            <a:r>
              <a:rPr lang="fr-CA" altLang="ja-JP" sz="4000" dirty="0" smtClean="0">
                <a:solidFill>
                  <a:srgbClr val="FFFF00"/>
                </a:solidFill>
              </a:rPr>
              <a:t>El-</a:t>
            </a:r>
            <a:r>
              <a:rPr lang="fr-CA" altLang="ja-JP" sz="4000" dirty="0" err="1" smtClean="0">
                <a:solidFill>
                  <a:srgbClr val="FFFF00"/>
                </a:solidFill>
              </a:rPr>
              <a:t>Komery</a:t>
            </a:r>
            <a:r>
              <a:rPr lang="fr-FR" altLang="ja-JP" sz="4000" dirty="0" smtClean="0">
                <a:solidFill>
                  <a:srgbClr val="FFFF00"/>
                </a:solidFill>
              </a:rPr>
              <a:t>)</a:t>
            </a:r>
            <a:endParaRPr lang="fr-FR" altLang="ja-JP" sz="4000" dirty="0">
              <a:solidFill>
                <a:srgbClr val="FFFF00"/>
              </a:solidFill>
            </a:endParaRPr>
          </a:p>
          <a:p>
            <a:r>
              <a:rPr lang="fr-FR" altLang="ja-JP" sz="4000" dirty="0">
                <a:solidFill>
                  <a:srgbClr val="FFFF00"/>
                </a:solidFill>
              </a:rPr>
              <a:t>2) réduction du coût du travail, réduction du système d'assurance-chômage</a:t>
            </a:r>
          </a:p>
          <a:p>
            <a:r>
              <a:rPr lang="fr-FR" altLang="ja-JP" sz="4000" dirty="0">
                <a:solidFill>
                  <a:srgbClr val="FFFF00"/>
                </a:solidFill>
              </a:rPr>
              <a:t>3) augmentations d’impôt pour les particuliers / réductions d’impôt pour les </a:t>
            </a:r>
            <a:r>
              <a:rPr lang="fr-FR" altLang="ja-JP" sz="4000" dirty="0" smtClean="0">
                <a:solidFill>
                  <a:srgbClr val="FFFF00"/>
                </a:solidFill>
              </a:rPr>
              <a:t>sociétés</a:t>
            </a:r>
          </a:p>
          <a:p>
            <a:endParaRPr lang="fr-FR" altLang="ja-JP" sz="4000" dirty="0">
              <a:solidFill>
                <a:srgbClr val="FFFF00"/>
              </a:solidFill>
            </a:endParaRPr>
          </a:p>
          <a:p>
            <a:r>
              <a:rPr lang="fr-FR" altLang="ja-JP" sz="4000" dirty="0" smtClean="0">
                <a:solidFill>
                  <a:srgbClr val="FFFF00"/>
                </a:solidFill>
              </a:rPr>
              <a:t>Pas </a:t>
            </a:r>
            <a:r>
              <a:rPr lang="fr-FR" altLang="ja-JP" sz="4000" dirty="0">
                <a:solidFill>
                  <a:srgbClr val="FFFF00"/>
                </a:solidFill>
              </a:rPr>
              <a:t>de souveraineté monétaire dans </a:t>
            </a:r>
            <a:r>
              <a:rPr lang="fr-FR" altLang="ja-JP" sz="4000" dirty="0" smtClean="0">
                <a:solidFill>
                  <a:srgbClr val="FFFF00"/>
                </a:solidFill>
              </a:rPr>
              <a:t>la </a:t>
            </a:r>
            <a:r>
              <a:rPr lang="fr-FR" altLang="ja-JP" sz="4000" dirty="0">
                <a:solidFill>
                  <a:srgbClr val="FFFF00"/>
                </a:solidFill>
              </a:rPr>
              <a:t>zone </a:t>
            </a:r>
            <a:r>
              <a:rPr lang="fr-FR" altLang="ja-JP" sz="4000" dirty="0" smtClean="0">
                <a:solidFill>
                  <a:srgbClr val="FFFF00"/>
                </a:solidFill>
              </a:rPr>
              <a:t>euro</a:t>
            </a:r>
          </a:p>
          <a:p>
            <a:r>
              <a:rPr lang="fr-FR" altLang="ja-JP" sz="4000" dirty="0">
                <a:solidFill>
                  <a:srgbClr val="FFFF00"/>
                </a:solidFill>
              </a:rPr>
              <a:t>La France a perdu sa </a:t>
            </a:r>
            <a:r>
              <a:rPr lang="fr-FR" altLang="ja-JP" sz="4000" dirty="0" smtClean="0">
                <a:solidFill>
                  <a:srgbClr val="FFFF00"/>
                </a:solidFill>
              </a:rPr>
              <a:t>souveraineté démocratique  </a:t>
            </a:r>
            <a:endParaRPr lang="fr-FR" altLang="ja-JP" sz="4000" dirty="0">
              <a:solidFill>
                <a:srgbClr val="FFFF00"/>
              </a:solidFill>
            </a:endParaRPr>
          </a:p>
          <a:p>
            <a:endParaRPr lang="fr-FR" altLang="ja-JP" sz="4000" dirty="0">
              <a:solidFill>
                <a:srgbClr val="FFFF00"/>
              </a:solidFill>
            </a:endParaRPr>
          </a:p>
          <a:p>
            <a:endParaRPr lang="fr-FR" altLang="ja-JP" sz="4000" dirty="0">
              <a:solidFill>
                <a:srgbClr val="FFFF00"/>
              </a:solidFill>
            </a:endParaRPr>
          </a:p>
          <a:p>
            <a:endParaRPr lang="fr-FR" altLang="ja-JP" sz="4000" dirty="0">
              <a:solidFill>
                <a:srgbClr val="FFFF00"/>
              </a:solidFill>
            </a:endParaRPr>
          </a:p>
          <a:p>
            <a:endParaRPr lang="fr-FR" altLang="ja-JP" sz="3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0"/>
            <a:ext cx="5757863" cy="6858000"/>
          </a:xfrm>
        </p:spPr>
        <p:txBody>
          <a:bodyPr>
            <a:normAutofit/>
          </a:bodyPr>
          <a:lstStyle/>
          <a:p>
            <a:r>
              <a:rPr kumimoji="1" lang="fr-CA" altLang="ja-JP" sz="5400" dirty="0" smtClean="0"/>
              <a:t>Référendum 23 juin 2016</a:t>
            </a:r>
            <a:br>
              <a:rPr kumimoji="1" lang="fr-CA" altLang="ja-JP" sz="5400" dirty="0" smtClean="0"/>
            </a:br>
            <a:r>
              <a:rPr kumimoji="1" lang="fr-CA" altLang="ja-JP" sz="5400" dirty="0" smtClean="0"/>
              <a:t>Royaume-Uni</a:t>
            </a:r>
            <a:br>
              <a:rPr kumimoji="1" lang="fr-CA" altLang="ja-JP" sz="5400" dirty="0" smtClean="0"/>
            </a:br>
            <a:r>
              <a:rPr kumimoji="1" lang="fr-CA" altLang="ja-JP" sz="5400" dirty="0" err="1" smtClean="0"/>
              <a:t>Brexit</a:t>
            </a:r>
            <a:endParaRPr kumimoji="1" lang="ja-JP" altLang="en-US" sz="5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29</a:t>
            </a:fld>
            <a:endParaRPr lang="fr-F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025" name="図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42325"/>
            <a:ext cx="5486400" cy="69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86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6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44500"/>
            <a:ext cx="10515600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Taux d’abstention </a:t>
            </a:r>
            <a:r>
              <a:rPr lang="fr-FR" b="1" smtClean="0"/>
              <a:t>en France:1848-2017</a:t>
            </a:r>
            <a:br>
              <a:rPr lang="fr-FR" b="1" smtClean="0"/>
            </a:b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402" y="723900"/>
            <a:ext cx="12311534" cy="613410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9519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 smtClean="0"/>
              <a:t>Royaume-Uni: 2016-2017</a:t>
            </a:r>
            <a:endParaRPr lang="fr-FR" sz="54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4919"/>
            <a:ext cx="8430808" cy="5868481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30809" y="1271588"/>
            <a:ext cx="3761191" cy="5590093"/>
          </a:xfrm>
        </p:spPr>
        <p:txBody>
          <a:bodyPr/>
          <a:lstStyle/>
          <a:p>
            <a:endParaRPr lang="fr-FR" dirty="0" smtClean="0"/>
          </a:p>
          <a:p>
            <a:r>
              <a:rPr lang="fr-FR" sz="3200" dirty="0" err="1" smtClean="0"/>
              <a:t>Purchasing</a:t>
            </a:r>
            <a:r>
              <a:rPr lang="fr-FR" sz="3200" dirty="0" smtClean="0"/>
              <a:t> </a:t>
            </a:r>
            <a:r>
              <a:rPr lang="fr-FR" sz="3200" dirty="0" err="1"/>
              <a:t>Manager's</a:t>
            </a:r>
            <a:r>
              <a:rPr lang="fr-FR" sz="3200" dirty="0"/>
              <a:t> Index : degré d'optimisme d'un panel d'acheteurs </a:t>
            </a:r>
            <a:r>
              <a:rPr lang="fr-FR" sz="3200" dirty="0" smtClean="0"/>
              <a:t>professionnels par </a:t>
            </a:r>
            <a:r>
              <a:rPr lang="fr-FR" sz="3200" dirty="0"/>
              <a:t>rapport au </a:t>
            </a:r>
            <a:r>
              <a:rPr lang="fr-FR" sz="3200" dirty="0" err="1"/>
              <a:t>Brexit</a:t>
            </a:r>
            <a:endParaRPr lang="fr-FR" sz="3200" dirty="0"/>
          </a:p>
          <a:p>
            <a:r>
              <a:rPr lang="fr-FR" sz="3200" dirty="0">
                <a:solidFill>
                  <a:srgbClr val="FF0000"/>
                </a:solidFill>
              </a:rPr>
              <a:t>en rouge, moyenne glissante sur 3 mois</a:t>
            </a:r>
          </a:p>
          <a:p>
            <a:endParaRPr lang="fr-FR" sz="3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0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1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Taux de </a:t>
            </a:r>
            <a:r>
              <a:rPr lang="fr-FR" b="1" dirty="0" smtClean="0"/>
              <a:t>chômage: au Royaume-Uni </a:t>
            </a:r>
            <a:r>
              <a:rPr lang="fr-FR" b="1" dirty="0"/>
              <a:t>après le </a:t>
            </a:r>
            <a:r>
              <a:rPr lang="fr-FR" b="1" dirty="0" err="1"/>
              <a:t>Brexit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6112"/>
            <a:ext cx="12192000" cy="596188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 flipH="1" flipV="1">
            <a:off x="11353799" y="61769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8245" y="365125"/>
            <a:ext cx="11547231" cy="1325563"/>
          </a:xfrm>
        </p:spPr>
        <p:txBody>
          <a:bodyPr>
            <a:normAutofit fontScale="90000"/>
          </a:bodyPr>
          <a:lstStyle/>
          <a:p>
            <a:r>
              <a:rPr lang="fr-CA" altLang="ja-JP" sz="5400" dirty="0" smtClean="0">
                <a:latin typeface="Toppan Bunkyu Mincho" charset="-128"/>
                <a:ea typeface="Toppan Bunkyu Mincho" charset="-128"/>
                <a:cs typeface="Toppan Bunkyu Mincho" charset="-128"/>
              </a:rPr>
              <a:t>   Effets de l’Euro pour les pays du sud</a:t>
            </a:r>
            <a:endParaRPr kumimoji="1" lang="ja-JP" altLang="en-US" sz="5400" dirty="0">
              <a:latin typeface="Toppan Bunkyu Mincho" charset="-128"/>
              <a:ea typeface="Toppan Bunkyu Mincho" charset="-128"/>
              <a:cs typeface="Toppan Bunkyu Mincho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ja-JP" sz="4000" dirty="0"/>
              <a:t> </a:t>
            </a:r>
            <a:r>
              <a:rPr lang="fr-FR" altLang="ja-JP" sz="4000" dirty="0" smtClean="0"/>
              <a:t>L’Euro est </a:t>
            </a:r>
            <a:r>
              <a:rPr lang="fr-FR" altLang="ja-JP" sz="4000" dirty="0"/>
              <a:t>trop cher pour d</a:t>
            </a:r>
            <a:r>
              <a:rPr lang="fr-FR" altLang="ja-JP" sz="4000" dirty="0" smtClean="0"/>
              <a:t>es pays comme la France, l’Italie, l ’Espagne et la Grèce, mais </a:t>
            </a:r>
            <a:r>
              <a:rPr lang="fr-FR" altLang="ja-JP" sz="4000" dirty="0"/>
              <a:t>très avantageux pour d</a:t>
            </a:r>
            <a:r>
              <a:rPr lang="fr-FR" altLang="ja-JP" sz="4000" dirty="0" smtClean="0"/>
              <a:t>es pays du nord comme l’Allemagne et les Pays-Bas.</a:t>
            </a:r>
          </a:p>
          <a:p>
            <a:r>
              <a:rPr lang="fr-FR" altLang="ja-JP" sz="4000" dirty="0" smtClean="0"/>
              <a:t>Pas de possibilité de  dévaluation, la </a:t>
            </a:r>
            <a:r>
              <a:rPr lang="fr-FR" altLang="ja-JP" sz="4000" dirty="0"/>
              <a:t>zone euro </a:t>
            </a:r>
            <a:r>
              <a:rPr lang="fr-FR" altLang="ja-JP" sz="4000" dirty="0" smtClean="0"/>
              <a:t>est en </a:t>
            </a:r>
            <a:r>
              <a:rPr lang="fr-FR" altLang="ja-JP" sz="4000" dirty="0"/>
              <a:t>croissance faible ou </a:t>
            </a:r>
            <a:r>
              <a:rPr lang="fr-FR" altLang="ja-JP" sz="4000" dirty="0" smtClean="0"/>
              <a:t>quasi-déflation.</a:t>
            </a:r>
            <a:endParaRPr lang="fr-FR" altLang="ja-JP" sz="4000" dirty="0"/>
          </a:p>
          <a:p>
            <a:r>
              <a:rPr lang="fr-CA" altLang="ja-JP" sz="4000" dirty="0" smtClean="0"/>
              <a:t>Exigence de moins de 3 % de déficit</a:t>
            </a:r>
            <a:endParaRPr lang="ja-JP" altLang="en-US" sz="4000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45477" y="0"/>
            <a:ext cx="11090031" cy="583915"/>
          </a:xfrm>
        </p:spPr>
        <p:txBody>
          <a:bodyPr>
            <a:noAutofit/>
          </a:bodyPr>
          <a:lstStyle/>
          <a:p>
            <a:r>
              <a:rPr lang="fr-FR" altLang="ja-JP" sz="3600" b="1" dirty="0" smtClean="0"/>
              <a:t>   Balance </a:t>
            </a:r>
            <a:r>
              <a:rPr lang="fr-FR" altLang="ja-JP" sz="3600" b="1" dirty="0"/>
              <a:t>des paiements de pays de l'</a:t>
            </a:r>
            <a:r>
              <a:rPr lang="fr-FR" altLang="ja-JP" sz="3600" b="1" dirty="0" err="1"/>
              <a:t>Eurozone</a:t>
            </a:r>
            <a:r>
              <a:rPr lang="fr-FR" altLang="ja-JP" sz="3600" b="1" dirty="0"/>
              <a:t>, 1990-2011 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" y="682478"/>
            <a:ext cx="11980984" cy="6187245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111187" cy="192024"/>
          </a:xfrm>
        </p:spPr>
        <p:txBody>
          <a:bodyPr>
            <a:normAutofit fontScale="55000" lnSpcReduction="20000"/>
          </a:bodyPr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3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035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Taux de chômage : la Zone Euro et </a:t>
            </a:r>
            <a:r>
              <a:rPr lang="fr-FR" b="1" dirty="0" smtClean="0"/>
              <a:t>l'UE28</a:t>
            </a:r>
            <a:r>
              <a:rPr lang="fr-FR" b="1" dirty="0"/>
              <a:t> </a:t>
            </a:r>
            <a:r>
              <a:rPr lang="fr-FR" b="1" dirty="0" smtClean="0"/>
              <a:t> 2000-17</a:t>
            </a:r>
            <a:endParaRPr lang="fr-FR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4022"/>
            <a:ext cx="12192000" cy="586479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 flipH="1" flipV="1">
            <a:off x="11353799" y="61769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4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494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France</a:t>
            </a:r>
            <a:r>
              <a:rPr lang="fr-FR" b="1" dirty="0" smtClean="0"/>
              <a:t>: chômage, avec et sans l’Euro  1997-2016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4944"/>
            <a:ext cx="11887200" cy="5934456"/>
          </a:xfr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7181"/>
            <a:ext cx="10515600" cy="62179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Travailleurs détachés </a:t>
            </a:r>
            <a:r>
              <a:rPr lang="fr-FR" b="1" dirty="0" smtClean="0"/>
              <a:t>depuis 2000 :</a:t>
            </a:r>
            <a:br>
              <a:rPr lang="fr-FR" b="1" dirty="0" smtClean="0"/>
            </a:br>
            <a:r>
              <a:rPr lang="fr-FR" b="1" dirty="0" smtClean="0"/>
              <a:t>67 000 en 2007 / 516 000 </a:t>
            </a:r>
            <a:r>
              <a:rPr lang="fr-FR" b="1" dirty="0"/>
              <a:t>en 2017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" y="1058359"/>
            <a:ext cx="12126121" cy="5663115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 flipH="1">
            <a:off x="11353800" y="6035039"/>
            <a:ext cx="149352" cy="141923"/>
          </a:xfrm>
        </p:spPr>
        <p:txBody>
          <a:bodyPr>
            <a:normAutofit fontScale="25000" lnSpcReduction="20000"/>
          </a:bodyPr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6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1466575" cy="621792"/>
          </a:xfrm>
        </p:spPr>
        <p:txBody>
          <a:bodyPr>
            <a:normAutofit/>
          </a:bodyPr>
          <a:lstStyle/>
          <a:p>
            <a:r>
              <a:rPr lang="fr-FR" b="1" dirty="0" smtClean="0"/>
              <a:t>Target 2 Balances depuis 2001 : 907 Milliards Euros Allemagne 2017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68479"/>
            <a:ext cx="11950700" cy="618952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56324" cy="82296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0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12297508" cy="6986953"/>
          </a:xfrm>
          <a:solidFill>
            <a:srgbClr val="00B0F0"/>
          </a:solidFill>
        </p:spPr>
        <p:txBody>
          <a:bodyPr/>
          <a:lstStyle/>
          <a:p>
            <a:endParaRPr kumimoji="1" lang="fr-CA" altLang="ja-JP" dirty="0" smtClean="0"/>
          </a:p>
          <a:p>
            <a:endParaRPr lang="fr-CA" altLang="ja-JP" dirty="0"/>
          </a:p>
          <a:p>
            <a:endParaRPr kumimoji="1" lang="fr-CA" altLang="ja-JP" dirty="0" smtClean="0"/>
          </a:p>
          <a:p>
            <a:endParaRPr lang="fr-CA" altLang="ja-JP" dirty="0"/>
          </a:p>
          <a:p>
            <a:endParaRPr kumimoji="1" lang="fr-CA" altLang="ja-JP" dirty="0" smtClean="0"/>
          </a:p>
          <a:p>
            <a:r>
              <a:rPr lang="fr-CA" altLang="ja-JP" sz="4800" dirty="0" smtClean="0"/>
              <a:t>Débat public autour de la question européenne</a:t>
            </a:r>
            <a:endParaRPr kumimoji="1" lang="ja-JP" altLang="en-US" sz="48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fr-CA" altLang="ja-JP" sz="2800" b="1" dirty="0">
                <a:solidFill>
                  <a:srgbClr val="FFFF00"/>
                </a:solidFill>
              </a:rPr>
              <a:t>" Maastricht constitue les trois clefs de l'avenir: la monnaie unique, ce sera moins de chômeurs et plus de propriété ;  la politique étrangère commune, ce sera moins d'impuissance et plus de sécurité ; et la citoyenneté, ce sera moins de bureaucratie et plus de démocratie. " 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Michel Rocard, 27 août 1992, Ouest-France. 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 smtClean="0">
                <a:solidFill>
                  <a:srgbClr val="FFFF00"/>
                </a:solidFill>
              </a:rPr>
              <a:t/>
            </a:r>
            <a:br>
              <a:rPr lang="fr-CA" altLang="ja-JP" sz="2800" b="1" dirty="0" smtClean="0">
                <a:solidFill>
                  <a:srgbClr val="FFFF00"/>
                </a:solidFill>
              </a:rPr>
            </a:br>
            <a:r>
              <a:rPr lang="fr-CA" altLang="ja-JP" sz="2800" b="1" dirty="0" smtClean="0">
                <a:solidFill>
                  <a:srgbClr val="FFFF00"/>
                </a:solidFill>
              </a:rPr>
              <a:t>" </a:t>
            </a:r>
            <a:r>
              <a:rPr lang="fr-CA" altLang="ja-JP" sz="2800" b="1" dirty="0">
                <a:solidFill>
                  <a:srgbClr val="FFFF00"/>
                </a:solidFill>
              </a:rPr>
              <a:t>Lorsque le Traité de Maastricht sera appliqué, il est évident qu'il y aura une très forte croissance qui en découlera car nous aurons un grand espace économique avec une monnaie unique. " 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Jacques Attali face à Marie-France </a:t>
            </a:r>
            <a:r>
              <a:rPr lang="fr-CA" altLang="ja-JP" sz="2800" b="1" dirty="0" err="1">
                <a:solidFill>
                  <a:srgbClr val="FFFF00"/>
                </a:solidFill>
              </a:rPr>
              <a:t>Garaud</a:t>
            </a:r>
            <a:r>
              <a:rPr lang="fr-CA" altLang="ja-JP" sz="2800" b="1" dirty="0">
                <a:solidFill>
                  <a:srgbClr val="FFFF00"/>
                </a:solidFill>
              </a:rPr>
              <a:t> 1997.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/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Référendum sur le Traité européen, 29 mai 2005: Non 54,68%, Oui 45,32%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" Nous n'avons pas le droit, nous les français, de dire non à l'Europe. " 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N. Sarkozy  Conseil National UMP , le 6 mars 2005 .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/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" Il ne peut y avoir de choix démocratique contre les traités européens. " </a:t>
            </a:r>
            <a:br>
              <a:rPr lang="fr-CA" altLang="ja-JP" sz="2800" b="1" dirty="0">
                <a:solidFill>
                  <a:srgbClr val="FFFF00"/>
                </a:solidFill>
              </a:rPr>
            </a:br>
            <a:r>
              <a:rPr lang="fr-CA" altLang="ja-JP" sz="2800" b="1" dirty="0">
                <a:solidFill>
                  <a:srgbClr val="FFFF00"/>
                </a:solidFill>
              </a:rPr>
              <a:t>Jean-Claude Junker 2015.</a:t>
            </a:r>
            <a:r>
              <a:rPr lang="ja-JP" altLang="ja-JP" sz="2800" b="1" dirty="0">
                <a:solidFill>
                  <a:srgbClr val="FFFF00"/>
                </a:solidFill>
              </a:rPr>
              <a:t/>
            </a:r>
            <a:br>
              <a:rPr lang="ja-JP" altLang="ja-JP" sz="2800" b="1" dirty="0">
                <a:solidFill>
                  <a:srgbClr val="FFFF00"/>
                </a:solidFill>
              </a:rPr>
            </a:br>
            <a:endParaRPr kumimoji="1" lang="ja-JP" altLang="en-US" sz="28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0" y="-774699"/>
            <a:ext cx="3992560" cy="76327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L’austérité fait augmenter la dette, car elle fait baisser les recettes fiscales: </a:t>
            </a:r>
            <a:r>
              <a:rPr lang="fr-FR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</a:t>
            </a:r>
            <a:r>
              <a:rPr lang="fr-FR" altLang="ja-JP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ans </a:t>
            </a:r>
            <a:r>
              <a:rPr lang="fr-FR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 </a:t>
            </a:r>
            <a:r>
              <a:rPr lang="fr-FR" altLang="ja-JP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déflation depuis 1998 </a:t>
            </a:r>
            <a:r>
              <a:rPr lang="fr-FR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</a:t>
            </a:r>
            <a:r>
              <a:rPr lang="fr-FR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sz="3100" b="1" dirty="0" smtClean="0">
                <a:solidFill>
                  <a:schemeClr val="tx2">
                    <a:lumMod val="50000"/>
                  </a:schemeClr>
                </a:solidFill>
              </a:rPr>
              <a:t>Dépenses </a:t>
            </a:r>
            <a:r>
              <a:rPr lang="fr-FR" sz="3100" b="1" dirty="0">
                <a:solidFill>
                  <a:schemeClr val="tx2">
                    <a:lumMod val="50000"/>
                  </a:schemeClr>
                </a:solidFill>
              </a:rPr>
              <a:t>publiques </a:t>
            </a:r>
            <a:r>
              <a:rPr lang="fr-FR" sz="3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(en </a:t>
            </a:r>
            <a:r>
              <a:rPr lang="fr-FR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gris), </a:t>
            </a:r>
            <a: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  <a:t>Recettes fiscales</a:t>
            </a:r>
            <a:br>
              <a:rPr lang="fr-FR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100" b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couleur ocre) et </a:t>
            </a:r>
            <a:r>
              <a:rPr lang="fr-FR" sz="3100" b="1" dirty="0" smtClean="0">
                <a:solidFill>
                  <a:srgbClr val="00B0F0"/>
                </a:solidFill>
              </a:rPr>
              <a:t>Dette </a:t>
            </a:r>
            <a:br>
              <a:rPr lang="fr-FR" sz="3100" b="1" dirty="0" smtClean="0">
                <a:solidFill>
                  <a:srgbClr val="00B0F0"/>
                </a:solidFill>
              </a:rPr>
            </a:br>
            <a:r>
              <a:rPr lang="fr-FR" sz="3100" b="1" dirty="0" smtClean="0">
                <a:solidFill>
                  <a:srgbClr val="00B0F0"/>
                </a:solidFill>
              </a:rPr>
              <a:t>publique japonaise</a:t>
            </a:r>
            <a:r>
              <a:rPr lang="fr-FR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altLang="ja-JP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fr-FR" altLang="ja-JP" sz="31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histogrammes) </a:t>
            </a:r>
            <a:r>
              <a:rPr lang="fr-FR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</a:t>
            </a:r>
            <a:r>
              <a:rPr lang="fr-FR" altLang="ja-JP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billions de yens  :  1980</a:t>
            </a:r>
            <a:r>
              <a:rPr lang="mr-IN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–</a:t>
            </a:r>
            <a:r>
              <a:rPr lang="fr-FR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2014 </a:t>
            </a:r>
            <a:r>
              <a:rPr lang="fr-FR" altLang="ja-JP" sz="3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31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fr-FR" sz="3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fr-FR" altLang="ja-JP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1997: </a:t>
            </a:r>
            <a:r>
              <a:rPr lang="fr-FR" altLang="ja-JP" sz="3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augmentation</a:t>
            </a:r>
            <a:r>
              <a:rPr lang="fr-FR" altLang="ja-JP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de la TVA de 3% à 5% / restriction des dépenses publiques, mesures déflationnistes </a:t>
            </a:r>
            <a:br>
              <a:rPr lang="fr-FR" altLang="ja-JP" sz="27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fr-FR" altLang="ja-JP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fr-FR" altLang="ja-JP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r-FR" sz="31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69" y="2"/>
            <a:ext cx="8168831" cy="6857999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1569" y="0"/>
            <a:ext cx="7329243" cy="803275"/>
          </a:xfrm>
        </p:spPr>
        <p:txBody>
          <a:bodyPr>
            <a:normAutofit/>
          </a:bodyPr>
          <a:lstStyle/>
          <a:p>
            <a:r>
              <a:rPr kumimoji="1" lang="fr-CA" altLang="ja-JP" sz="4400" dirty="0" smtClean="0">
                <a:solidFill>
                  <a:srgbClr val="FFC000"/>
                </a:solidFill>
              </a:rPr>
              <a:t>               Présidentielles 2017</a:t>
            </a:r>
            <a:endParaRPr kumimoji="1" lang="ja-JP" altLang="en-US" sz="4400" dirty="0">
              <a:solidFill>
                <a:srgbClr val="FFC00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fr-CA" altLang="ja-JP" dirty="0" smtClean="0"/>
              <a:t>1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40</a:t>
            </a:fld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85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356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31850"/>
            <a:ext cx="11988800" cy="58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41</a:t>
            </a:fld>
            <a:endParaRPr lang="fr-FR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-279400"/>
            <a:ext cx="12306300" cy="7696200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fr-CA" altLang="ja-JP" sz="7200" dirty="0">
              <a:solidFill>
                <a:srgbClr val="FFC000"/>
              </a:solidFill>
              <a:latin typeface="Toppan Bunkyu Mincho" charset="-128"/>
              <a:ea typeface="Toppan Bunkyu Mincho" charset="-128"/>
              <a:cs typeface="Toppan Bunkyu Mincho" charset="-128"/>
            </a:endParaRPr>
          </a:p>
          <a:p>
            <a:endParaRPr kumimoji="1" lang="fr-CA" altLang="ja-JP" sz="7200" dirty="0" smtClean="0">
              <a:solidFill>
                <a:srgbClr val="FFC000"/>
              </a:solidFill>
              <a:latin typeface="Toppan Bunkyu Mincho" charset="-128"/>
              <a:ea typeface="Toppan Bunkyu Mincho" charset="-128"/>
              <a:cs typeface="Toppan Bunkyu Mincho" charset="-128"/>
            </a:endParaRPr>
          </a:p>
          <a:p>
            <a:r>
              <a:rPr kumimoji="1" lang="fr-CA" altLang="ja-JP" sz="7200" dirty="0" smtClean="0">
                <a:solidFill>
                  <a:srgbClr val="FFC000"/>
                </a:solidFill>
                <a:latin typeface="Toppan Bunkyu Mincho" charset="-128"/>
                <a:ea typeface="Toppan Bunkyu Mincho" charset="-128"/>
                <a:cs typeface="Toppan Bunkyu Mincho" charset="-128"/>
              </a:rPr>
              <a:t>                  F I N</a:t>
            </a:r>
            <a:endParaRPr kumimoji="1" lang="ja-JP" altLang="en-US" sz="7200" dirty="0">
              <a:solidFill>
                <a:srgbClr val="FFC000"/>
              </a:solidFill>
              <a:latin typeface="Toppan Bunkyu Mincho" charset="-128"/>
              <a:ea typeface="Toppan Bunkyu Mincho" charset="-128"/>
              <a:cs typeface="Toppan Bunkyu Mincho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2400" y="-15874"/>
            <a:ext cx="15557500" cy="1210636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 </a:t>
            </a:r>
            <a:r>
              <a:rPr lang="fr-FR" b="1" dirty="0"/>
              <a:t>Evolution des Revenus réels au </a:t>
            </a:r>
            <a:r>
              <a:rPr lang="fr-FR" b="1" dirty="0" smtClean="0"/>
              <a:t>Japon:1990-2015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 smtClean="0"/>
              <a:t>(</a:t>
            </a:r>
            <a:r>
              <a:rPr lang="fr-FR" sz="3600" dirty="0" smtClean="0"/>
              <a:t>2010 </a:t>
            </a:r>
            <a:r>
              <a:rPr lang="fr-FR" sz="3600" dirty="0"/>
              <a:t>est l'année de </a:t>
            </a:r>
            <a:r>
              <a:rPr lang="fr-FR" sz="3600" dirty="0" smtClean="0"/>
              <a:t>référence</a:t>
            </a:r>
            <a:r>
              <a:rPr lang="fr-FR" sz="3600" dirty="0"/>
              <a:t>, indice </a:t>
            </a:r>
            <a:r>
              <a:rPr lang="fr-FR" sz="3600" dirty="0" smtClean="0"/>
              <a:t>100)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1194762"/>
            <a:ext cx="12458700" cy="5641640"/>
          </a:xfr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9" y="603314"/>
            <a:ext cx="2066544" cy="226790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PIB: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rgbClr val="0070C0"/>
                </a:solidFill>
              </a:rPr>
              <a:t>USA</a:t>
            </a:r>
            <a:r>
              <a:rPr lang="fr-FR" b="1" dirty="0"/>
              <a:t>, </a:t>
            </a:r>
            <a:r>
              <a:rPr lang="fr-FR" b="1" dirty="0">
                <a:solidFill>
                  <a:schemeClr val="accent5"/>
                </a:solidFill>
              </a:rPr>
              <a:t>Chine</a:t>
            </a:r>
            <a:r>
              <a:rPr lang="fr-FR" b="1" dirty="0"/>
              <a:t>, </a:t>
            </a:r>
            <a:r>
              <a:rPr lang="fr-FR" b="1" dirty="0">
                <a:solidFill>
                  <a:srgbClr val="FFC000"/>
                </a:solidFill>
              </a:rPr>
              <a:t>Japon</a:t>
            </a:r>
            <a:r>
              <a:rPr lang="fr-FR" b="1" dirty="0"/>
              <a:t>, </a:t>
            </a:r>
            <a:r>
              <a:rPr lang="fr-FR" b="1" dirty="0">
                <a:solidFill>
                  <a:srgbClr val="00B050"/>
                </a:solidFill>
              </a:rPr>
              <a:t>Allemagne</a:t>
            </a:r>
            <a:r>
              <a:rPr lang="fr-FR" b="1" dirty="0"/>
              <a:t>, </a:t>
            </a:r>
            <a:r>
              <a:rPr lang="fr-FR" b="1" dirty="0">
                <a:solidFill>
                  <a:srgbClr val="7030A0"/>
                </a:solidFill>
              </a:rPr>
              <a:t>France</a:t>
            </a:r>
            <a:r>
              <a:rPr lang="fr-FR" b="1" dirty="0"/>
              <a:t>, </a:t>
            </a:r>
            <a:r>
              <a:rPr lang="fr-FR" b="1" dirty="0">
                <a:solidFill>
                  <a:srgbClr val="00B0F0"/>
                </a:solidFill>
              </a:rPr>
              <a:t>Brésil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05" y="-235674"/>
            <a:ext cx="9621495" cy="710539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7431" y="3090672"/>
            <a:ext cx="2534436" cy="2778315"/>
          </a:xfrm>
        </p:spPr>
        <p:txBody>
          <a:bodyPr>
            <a:normAutofit fontScale="92500"/>
          </a:bodyPr>
          <a:lstStyle/>
          <a:p>
            <a:r>
              <a:rPr lang="fr-FR" sz="4400" dirty="0" smtClean="0"/>
              <a:t>20 ans de déflation au Japon</a:t>
            </a:r>
          </a:p>
          <a:p>
            <a:r>
              <a:rPr lang="fr-FR" sz="4400" dirty="0" smtClean="0"/>
              <a:t>1980-2014</a:t>
            </a:r>
            <a:endParaRPr lang="fr-FR" sz="4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64357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Taux de suicide dans le </a:t>
            </a:r>
            <a:r>
              <a:rPr lang="fr-FR" b="1" dirty="0" smtClean="0"/>
              <a:t>monde depuis 1900</a:t>
            </a:r>
            <a:endParaRPr lang="fr-FR" b="1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960"/>
            <a:ext cx="9982200" cy="5943298"/>
          </a:xfrm>
        </p:spPr>
      </p:pic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9982200" y="1825625"/>
            <a:ext cx="22098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Corée du sud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Russie</a:t>
            </a:r>
          </a:p>
          <a:p>
            <a:r>
              <a:rPr lang="fr-FR" dirty="0" smtClean="0">
                <a:solidFill>
                  <a:schemeClr val="accent6"/>
                </a:solidFill>
              </a:rPr>
              <a:t>Hongrie</a:t>
            </a:r>
          </a:p>
          <a:p>
            <a:r>
              <a:rPr lang="fr-FR" dirty="0" smtClean="0"/>
              <a:t>Japon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France</a:t>
            </a: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Allemagne</a:t>
            </a:r>
          </a:p>
          <a:p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Suède</a:t>
            </a:r>
          </a:p>
          <a:p>
            <a:r>
              <a:rPr lang="fr-FR" dirty="0" smtClean="0">
                <a:solidFill>
                  <a:schemeClr val="accent4"/>
                </a:solidFill>
              </a:rPr>
              <a:t>Etats-Unis</a:t>
            </a:r>
          </a:p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Royaume Uni</a:t>
            </a:r>
          </a:p>
          <a:p>
            <a:r>
              <a:rPr lang="fr-FR" dirty="0" smtClean="0">
                <a:solidFill>
                  <a:srgbClr val="92D050"/>
                </a:solidFill>
              </a:rPr>
              <a:t>Italie</a:t>
            </a:r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3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200" y="406400"/>
            <a:ext cx="11836400" cy="5818554"/>
          </a:xfrm>
        </p:spPr>
        <p:txBody>
          <a:bodyPr>
            <a:normAutofit/>
          </a:bodyPr>
          <a:lstStyle/>
          <a:p>
            <a:r>
              <a:rPr lang="fr-CA" altLang="ja-JP" sz="6000" dirty="0" smtClean="0"/>
              <a:t>       20 </a:t>
            </a:r>
            <a:r>
              <a:rPr lang="fr-CA" altLang="ja-JP" sz="6000" dirty="0"/>
              <a:t>ans de déflation </a:t>
            </a:r>
            <a:r>
              <a:rPr lang="mr-IN" altLang="ja-JP" sz="6000" dirty="0" smtClean="0"/>
              <a:t>–</a:t>
            </a:r>
            <a:r>
              <a:rPr lang="fr-CA" altLang="ja-JP" sz="6000" dirty="0" smtClean="0"/>
              <a:t> </a:t>
            </a:r>
            <a:br>
              <a:rPr lang="fr-CA" altLang="ja-JP" sz="6000" dirty="0" smtClean="0"/>
            </a:br>
            <a:r>
              <a:rPr lang="fr-CA" altLang="ja-JP" sz="6000" dirty="0" smtClean="0"/>
              <a:t>                           et </a:t>
            </a:r>
            <a:r>
              <a:rPr lang="fr-CA" altLang="ja-JP" sz="6000" dirty="0"/>
              <a:t>la démocratie?</a:t>
            </a:r>
            <a:r>
              <a:rPr kumimoji="1" lang="fr-CA" altLang="ja-JP" sz="6000" dirty="0" smtClean="0"/>
              <a:t> </a:t>
            </a:r>
            <a:r>
              <a:rPr kumimoji="1" lang="fr-CA" altLang="ja-JP" sz="6000" dirty="0"/>
              <a:t/>
            </a:r>
            <a:br>
              <a:rPr kumimoji="1" lang="fr-CA" altLang="ja-JP" sz="6000" dirty="0"/>
            </a:br>
            <a:r>
              <a:rPr kumimoji="1" lang="fr-CA" altLang="ja-JP" sz="4800" dirty="0" smtClean="0"/>
              <a:t>                </a:t>
            </a:r>
            <a:r>
              <a:rPr kumimoji="1" lang="fr-CA" altLang="ja-JP" sz="3600" dirty="0" smtClean="0"/>
              <a:t> </a:t>
            </a:r>
            <a:br>
              <a:rPr kumimoji="1" lang="fr-CA" altLang="ja-JP" sz="3600" dirty="0" smtClean="0"/>
            </a:br>
            <a:r>
              <a:rPr kumimoji="1" lang="fr-CA" altLang="ja-JP" sz="4000" dirty="0" smtClean="0"/>
              <a:t>                      Désengagement des électeurs</a:t>
            </a:r>
            <a:br>
              <a:rPr kumimoji="1" lang="fr-CA" altLang="ja-JP" sz="4000" dirty="0" smtClean="0"/>
            </a:br>
            <a:r>
              <a:rPr kumimoji="1" lang="fr-CA" altLang="ja-JP" sz="4000" dirty="0"/>
              <a:t> </a:t>
            </a:r>
            <a:r>
              <a:rPr kumimoji="1" lang="fr-CA" altLang="ja-JP" sz="4000" dirty="0" smtClean="0"/>
              <a:t>         Contrôle de la situation par une minorité puissante </a:t>
            </a:r>
            <a:endParaRPr kumimoji="1" lang="ja-JP" altLang="en-US" sz="40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1354" y="34926"/>
            <a:ext cx="11072445" cy="619284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kumimoji="1" lang="fr-CA" altLang="ja-JP" dirty="0" smtClean="0"/>
              <a:t>                Taux de participation:  1996-2017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OGINO - L'Europe et la France vues du Japon - 5 Mars 2018</a:t>
            </a:r>
            <a:endParaRPr lang="fr-FR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969C-599B-B94F-9BB3-158CE5E4D208}" type="slidenum">
              <a:rPr lang="fr-FR" smtClean="0"/>
              <a:t>9</a:t>
            </a:fld>
            <a:endParaRPr lang="fr-FR"/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54210"/>
            <a:ext cx="11950700" cy="6203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11134</TotalTime>
  <Words>803</Words>
  <Application>Microsoft Macintosh PowerPoint</Application>
  <PresentationFormat>ワイド画面</PresentationFormat>
  <Paragraphs>181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1" baseType="lpstr">
      <vt:lpstr>Calibri</vt:lpstr>
      <vt:lpstr>Calibri Light</vt:lpstr>
      <vt:lpstr>Mangal</vt:lpstr>
      <vt:lpstr>Toppan Bunkyu Mincho</vt:lpstr>
      <vt:lpstr>Yu Gothic</vt:lpstr>
      <vt:lpstr>游ゴシック</vt:lpstr>
      <vt:lpstr>游ゴシック Light</vt:lpstr>
      <vt:lpstr>Arial</vt:lpstr>
      <vt:lpstr>Office Theme</vt:lpstr>
      <vt:lpstr>      L’Europe et la France vues du Japon  Fumitaka OGINO Université Normale de Tokyo (Tokyo Gakugei Daigaku)</vt:lpstr>
      <vt:lpstr>Taux de participation aux élections législatives au Japon: 1946 à 2014</vt:lpstr>
      <vt:lpstr>Taux d’abstention en France:1848-2017 </vt:lpstr>
      <vt:lpstr>      L’austérité fait augmenter la dette, car elle fait baisser les recettes fiscales: 20ans de déflation depuis 1998          Dépenses publiques (en gris), Recettes fiscales (couleur ocre) et Dette  publique japonaise (histogrammes) en billions de yens  :  1980–2014   1997: augmentation de la TVA de 3% à 5% / restriction des dépenses publiques, mesures déflationnistes   </vt:lpstr>
      <vt:lpstr> Evolution des Revenus réels au Japon:1990-2015 (2010 est l'année de référence, indice 100)</vt:lpstr>
      <vt:lpstr>PIB:  USA, Chine, Japon, Allemagne, France, Brésil</vt:lpstr>
      <vt:lpstr>Taux de suicide dans le monde depuis 1900</vt:lpstr>
      <vt:lpstr>       20 ans de déflation –                             et la démocratie?                                          Désengagement des électeurs           Contrôle de la situation par une minorité puissante </vt:lpstr>
      <vt:lpstr>                Taux de participation:  1996-2017</vt:lpstr>
      <vt:lpstr>    Les structures familiales comme                   modèle explicatif</vt:lpstr>
      <vt:lpstr>Structures familiales:  1) communautaire  2) souche 3) nucléaire égalitaire 4) nucléaire absolue</vt:lpstr>
      <vt:lpstr>PowerPoint プレゼンテーション</vt:lpstr>
      <vt:lpstr>Les comportements électoraux sont étroitement  liés aux types de structure familiale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Le Japon où la structure familiale et le mode de scrutin ne se contrebalancent pas</vt:lpstr>
      <vt:lpstr>Modes de scrutin: majoritaire ou proportionnel ?</vt:lpstr>
      <vt:lpstr>PowerPoint プレゼンテーション</vt:lpstr>
      <vt:lpstr>Japon: croissance et déflation 2012-2017</vt:lpstr>
      <vt:lpstr>Investissements d'infrastructure dans quelques pays de l'OCDE: 1996-2012</vt:lpstr>
      <vt:lpstr>Investissement pour la recherche: Chine, Corée, USA, Allemagne, Royaume Uni, Japon 2000-2015</vt:lpstr>
      <vt:lpstr>Evolution du nombre de travailleurs étrangers au Japon</vt:lpstr>
      <vt:lpstr>Nombre d'immigrés entrés en 2015 par pays</vt:lpstr>
      <vt:lpstr>Système UE-Euro: Traités européens, libre-échange </vt:lpstr>
      <vt:lpstr>Référendum 23 juin 2016 Royaume-Uni Brexit</vt:lpstr>
      <vt:lpstr>Royaume-Uni: 2016-2017</vt:lpstr>
      <vt:lpstr>Taux de chômage: au Royaume-Uni après le Brexit</vt:lpstr>
      <vt:lpstr>   Effets de l’Euro pour les pays du sud</vt:lpstr>
      <vt:lpstr>   Balance des paiements de pays de l'Eurozone, 1990-2011 </vt:lpstr>
      <vt:lpstr>Taux de chômage : la Zone Euro et l'UE28  2000-17</vt:lpstr>
      <vt:lpstr>France: chômage, avec et sans l’Euro  1997-2016</vt:lpstr>
      <vt:lpstr>Travailleurs détachés depuis 2000 : 67 000 en 2007 / 516 000 en 2017</vt:lpstr>
      <vt:lpstr>Target 2 Balances depuis 2001 : 907 Milliards Euros Allemagne 2017</vt:lpstr>
      <vt:lpstr>PowerPoint プレゼンテーション</vt:lpstr>
      <vt:lpstr>" Maastricht constitue les trois clefs de l'avenir: la monnaie unique, ce sera moins de chômeurs et plus de propriété ;  la politique étrangère commune, ce sera moins d'impuissance et plus de sécurité ; et la citoyenneté, ce sera moins de bureaucratie et plus de démocratie. "  Michel Rocard, 27 août 1992, Ouest-France.   " Lorsque le Traité de Maastricht sera appliqué, il est évident qu'il y aura une très forte croissance qui en découlera car nous aurons un grand espace économique avec une monnaie unique. "  Jacques Attali face à Marie-France Garaud 1997.  Référendum sur le Traité européen, 29 mai 2005: Non 54,68%, Oui 45,32% " Nous n'avons pas le droit, nous les français, de dire non à l'Europe. "  N. Sarkozy  Conseil National UMP , le 6 mars 2005 .  " Il ne peut y avoir de choix démocratique contre les traités européens. "  Jean-Claude Junker 2015. </vt:lpstr>
      <vt:lpstr>               Présidentielles 2017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Fumitaka Ogino</cp:lastModifiedBy>
  <cp:revision>286</cp:revision>
  <dcterms:created xsi:type="dcterms:W3CDTF">2018-02-03T00:15:46Z</dcterms:created>
  <dcterms:modified xsi:type="dcterms:W3CDTF">2018-03-07T13:34:18Z</dcterms:modified>
</cp:coreProperties>
</file>